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2"/>
  </p:notesMasterIdLst>
  <p:sldIdLst>
    <p:sldId id="257" r:id="rId2"/>
    <p:sldId id="259" r:id="rId3"/>
    <p:sldId id="260" r:id="rId4"/>
    <p:sldId id="262" r:id="rId5"/>
    <p:sldId id="263" r:id="rId6"/>
    <p:sldId id="264" r:id="rId7"/>
    <p:sldId id="265" r:id="rId8"/>
    <p:sldId id="266" r:id="rId9"/>
    <p:sldId id="267" r:id="rId10"/>
    <p:sldId id="268" r:id="rId11"/>
    <p:sldId id="269" r:id="rId12"/>
    <p:sldId id="282" r:id="rId13"/>
    <p:sldId id="283" r:id="rId14"/>
    <p:sldId id="284" r:id="rId15"/>
    <p:sldId id="286" r:id="rId16"/>
    <p:sldId id="287" r:id="rId17"/>
    <p:sldId id="288" r:id="rId18"/>
    <p:sldId id="289" r:id="rId19"/>
    <p:sldId id="291" r:id="rId20"/>
    <p:sldId id="301" r:id="rId21"/>
    <p:sldId id="295" r:id="rId22"/>
    <p:sldId id="297" r:id="rId23"/>
    <p:sldId id="299" r:id="rId24"/>
    <p:sldId id="584" r:id="rId25"/>
    <p:sldId id="586" r:id="rId26"/>
    <p:sldId id="589" r:id="rId27"/>
    <p:sldId id="591" r:id="rId28"/>
    <p:sldId id="592" r:id="rId29"/>
    <p:sldId id="594" r:id="rId30"/>
    <p:sldId id="593" r:id="rId31"/>
    <p:sldId id="598" r:id="rId32"/>
    <p:sldId id="341" r:id="rId33"/>
    <p:sldId id="595" r:id="rId34"/>
    <p:sldId id="596" r:id="rId35"/>
    <p:sldId id="346" r:id="rId36"/>
    <p:sldId id="347" r:id="rId37"/>
    <p:sldId id="348" r:id="rId38"/>
    <p:sldId id="351" r:id="rId39"/>
    <p:sldId id="352" r:id="rId40"/>
    <p:sldId id="605" r:id="rId41"/>
    <p:sldId id="602" r:id="rId42"/>
    <p:sldId id="298" r:id="rId43"/>
    <p:sldId id="603" r:id="rId44"/>
    <p:sldId id="606" r:id="rId45"/>
    <p:sldId id="610" r:id="rId46"/>
    <p:sldId id="611" r:id="rId47"/>
    <p:sldId id="612" r:id="rId48"/>
    <p:sldId id="613" r:id="rId49"/>
    <p:sldId id="614" r:id="rId50"/>
    <p:sldId id="615" r:id="rId51"/>
    <p:sldId id="616" r:id="rId52"/>
    <p:sldId id="617" r:id="rId53"/>
    <p:sldId id="618" r:id="rId54"/>
    <p:sldId id="619" r:id="rId55"/>
    <p:sldId id="620" r:id="rId56"/>
    <p:sldId id="621" r:id="rId57"/>
    <p:sldId id="622" r:id="rId58"/>
    <p:sldId id="623" r:id="rId59"/>
    <p:sldId id="599" r:id="rId60"/>
    <p:sldId id="292" r:id="rId61"/>
  </p:sldIdLst>
  <p:sldSz cx="9144000" cy="5143500" type="screen16x9"/>
  <p:notesSz cx="6858000" cy="9144000"/>
  <p:embeddedFontLst>
    <p:embeddedFont>
      <p:font typeface=".VnAristote" panose="020B7200000000000000" pitchFamily="34" charset="0"/>
      <p:regular r:id="rId63"/>
    </p:embeddedFont>
    <p:embeddedFont>
      <p:font typeface="Amatic SC" panose="00000500000000000000" pitchFamily="2" charset="-79"/>
      <p:regular r:id="rId64"/>
      <p:bold r:id="rId65"/>
    </p:embeddedFont>
    <p:embeddedFont>
      <p:font typeface="Arial Black" panose="020B0A04020102020204" pitchFamily="34" charset="0"/>
      <p:bold r:id="rId66"/>
    </p:embeddedFont>
    <p:embeddedFont>
      <p:font typeface="Barlow" panose="00000500000000000000" pitchFamily="2" charset="0"/>
      <p:regular r:id="rId67"/>
      <p:bold r:id="rId68"/>
      <p:italic r:id="rId69"/>
      <p:boldItalic r:id="rId70"/>
    </p:embeddedFont>
    <p:embeddedFont>
      <p:font typeface="Barlow Light" panose="00000400000000000000" pitchFamily="2" charset="0"/>
      <p:regular r:id="rId71"/>
      <p:bold r:id="rId72"/>
      <p:italic r:id="rId73"/>
      <p:boldItalic r:id="rId74"/>
    </p:embeddedFont>
    <p:embeddedFont>
      <p:font typeface="Barlow SemiBold" panose="00000700000000000000" pitchFamily="2" charset="0"/>
      <p:regular r:id="rId75"/>
      <p:bold r:id="rId76"/>
      <p:italic r:id="rId77"/>
      <p:boldItalic r:id="rId78"/>
    </p:embeddedFont>
    <p:embeddedFont>
      <p:font typeface="Cambria Math" panose="02040503050406030204" pitchFamily="18" charset="0"/>
      <p:regular r:id="rId79"/>
    </p:embeddedFont>
    <p:embeddedFont>
      <p:font typeface="Impact" panose="020B0806030902050204" pitchFamily="34" charset="0"/>
      <p:regular r:id="rId80"/>
    </p:embeddedFont>
    <p:embeddedFont>
      <p:font typeface="Meddon" panose="02000000000000000000" pitchFamily="2" charset="0"/>
      <p:regular r:id="rId81"/>
    </p:embeddedFont>
    <p:embeddedFont>
      <p:font typeface="Nunito" pitchFamily="2" charset="0"/>
      <p:regular r:id="rId82"/>
      <p:bold r:id="rId83"/>
      <p:italic r:id="rId84"/>
      <p:boldItalic r:id="rId85"/>
    </p:embeddedFont>
    <p:embeddedFont>
      <p:font typeface="Nunito Light" pitchFamily="2" charset="0"/>
      <p:regular r:id="rId86"/>
      <p: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9407" autoAdjust="0"/>
  </p:normalViewPr>
  <p:slideViewPr>
    <p:cSldViewPr snapToGrid="0">
      <p:cViewPr varScale="1">
        <p:scale>
          <a:sx n="109" d="100"/>
          <a:sy n="109" d="100"/>
        </p:scale>
        <p:origin x="734" y="8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84" Type="http://schemas.openxmlformats.org/officeDocument/2006/relationships/font" Target="fonts/font22.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87" Type="http://schemas.openxmlformats.org/officeDocument/2006/relationships/font" Target="fonts/font2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20.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085927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14912fb00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14912fb00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622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14912fb00_6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14912fb00_6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541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14912fb00_6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14912fb00_6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663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814912fb00_8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g814912fb00_8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61246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814912fb00_8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814912fb00_8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93837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814912fb00_8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1" name="Google Shape;801;g814912fb00_8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98901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814912fb00_5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g814912fb00_5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2766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14912fb00_5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814912fb00_5_5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01181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814912fb00_5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g814912fb00_5_8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9445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814912fb00_5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 name="Google Shape;851;g814912fb00_5_1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11421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814912fb00_5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3" name="Google Shape;873;g814912fb00_5_17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11388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14912fb00_4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814912fb00_4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07472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Trong sản xuất tư bản bao gồm 2 yếu tố quan trọng: sức lao động - tư liệu sản xuất mà tư bản đã mua.</a:t>
            </a:r>
            <a:endParaRPr dirty="0"/>
          </a:p>
          <a:p>
            <a:pPr marL="0" lvl="0" indent="0" algn="l" rtl="0">
              <a:spcBef>
                <a:spcPts val="0"/>
              </a:spcBef>
              <a:spcAft>
                <a:spcPts val="0"/>
              </a:spcAft>
              <a:buNone/>
            </a:pPr>
            <a:r>
              <a:rPr lang="en" dirty="0"/>
              <a:t>Lao động tất yếu, lao động thặng dư</a:t>
            </a:r>
          </a:p>
          <a:p>
            <a:pPr marL="0" lvl="0" indent="0" algn="l" rtl="0">
              <a:spcBef>
                <a:spcPts val="0"/>
              </a:spcBef>
              <a:spcAft>
                <a:spcPts val="0"/>
              </a:spcAft>
              <a:buNone/>
            </a:pPr>
            <a:r>
              <a:rPr lang="en" dirty="0"/>
              <a:t>W</a:t>
            </a:r>
            <a:r>
              <a:rPr lang="en" baseline="0" dirty="0"/>
              <a:t> (20kg sợi) = 24c+ 3v + 3m</a:t>
            </a:r>
          </a:p>
          <a:p>
            <a:pPr marL="0" lvl="0" indent="0" algn="l" rtl="0">
              <a:spcBef>
                <a:spcPts val="0"/>
              </a:spcBef>
              <a:spcAft>
                <a:spcPts val="0"/>
              </a:spcAft>
              <a:buNone/>
            </a:pPr>
            <a:r>
              <a:rPr lang="en-US" baseline="0" dirty="0"/>
              <a:t>G</a:t>
            </a:r>
            <a:r>
              <a:rPr lang="en" baseline="0" dirty="0"/>
              <a:t>iá trị mới: v + m = 3v + 3m</a:t>
            </a:r>
            <a:endParaRPr dirty="0"/>
          </a:p>
        </p:txBody>
      </p:sp>
    </p:spTree>
    <p:extLst>
      <p:ext uri="{BB962C8B-B14F-4D97-AF65-F5344CB8AC3E}">
        <p14:creationId xmlns:p14="http://schemas.microsoft.com/office/powerpoint/2010/main" val="1722498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713a408282_18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713a408282_18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100" b="0" i="0" u="none" strike="noStrike" cap="none">
                <a:solidFill>
                  <a:srgbClr val="000000"/>
                </a:solidFill>
                <a:latin typeface="Arial"/>
                <a:ea typeface="Arial"/>
                <a:cs typeface="Arial"/>
                <a:sym typeface="Arial"/>
              </a:rPr>
              <a:t>c – Constant</a:t>
            </a:r>
            <a:endParaRPr/>
          </a:p>
          <a:p>
            <a:pPr marL="0" lvl="0" indent="0" algn="l" rtl="0">
              <a:lnSpc>
                <a:spcPct val="100000"/>
              </a:lnSpc>
              <a:spcBef>
                <a:spcPts val="0"/>
              </a:spcBef>
              <a:spcAft>
                <a:spcPts val="0"/>
              </a:spcAft>
              <a:buSzPts val="1400"/>
              <a:buNone/>
            </a:pPr>
            <a:r>
              <a:rPr lang="en" sz="1100" b="0" i="0" u="none" strike="noStrike" cap="none">
                <a:solidFill>
                  <a:srgbClr val="000000"/>
                </a:solidFill>
                <a:latin typeface="Arial"/>
                <a:ea typeface="Arial"/>
                <a:cs typeface="Arial"/>
                <a:sym typeface="Arial"/>
              </a:rPr>
              <a:t> v – Variable)</a:t>
            </a:r>
            <a:endParaRPr/>
          </a:p>
        </p:txBody>
      </p:sp>
    </p:spTree>
    <p:extLst>
      <p:ext uri="{BB962C8B-B14F-4D97-AF65-F5344CB8AC3E}">
        <p14:creationId xmlns:p14="http://schemas.microsoft.com/office/powerpoint/2010/main" val="1197291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478c782f63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478c782f63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9862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Tư</a:t>
            </a:r>
            <a:r>
              <a:rPr lang="en-US" baseline="0" dirty="0"/>
              <a:t> </a:t>
            </a:r>
            <a:r>
              <a:rPr lang="en-US" baseline="0" dirty="0" err="1"/>
              <a:t>bản</a:t>
            </a:r>
            <a:r>
              <a:rPr lang="en-US" baseline="0" dirty="0"/>
              <a:t> : </a:t>
            </a:r>
            <a:r>
              <a:rPr lang="en-US" baseline="0" dirty="0" err="1"/>
              <a:t>giá</a:t>
            </a:r>
            <a:r>
              <a:rPr lang="en-US" baseline="0" dirty="0"/>
              <a:t> </a:t>
            </a:r>
            <a:r>
              <a:rPr lang="en-US" baseline="0" dirty="0" err="1"/>
              <a:t>trị</a:t>
            </a:r>
            <a:r>
              <a:rPr lang="en-US" baseline="0" dirty="0"/>
              <a:t> </a:t>
            </a:r>
            <a:r>
              <a:rPr lang="en-US" baseline="0" dirty="0" err="1"/>
              <a:t>mang</a:t>
            </a:r>
            <a:r>
              <a:rPr lang="en-US" baseline="0" dirty="0"/>
              <a:t> </a:t>
            </a:r>
            <a:r>
              <a:rPr lang="en-US" baseline="0" dirty="0" err="1"/>
              <a:t>lại</a:t>
            </a:r>
            <a:r>
              <a:rPr lang="en-US" baseline="0" dirty="0"/>
              <a:t> </a:t>
            </a:r>
            <a:r>
              <a:rPr lang="en-US" baseline="0" dirty="0" err="1"/>
              <a:t>giá</a:t>
            </a:r>
            <a:r>
              <a:rPr lang="en-US" baseline="0" dirty="0"/>
              <a:t> </a:t>
            </a:r>
            <a:r>
              <a:rPr lang="en-US" baseline="0" dirty="0" err="1"/>
              <a:t>trị</a:t>
            </a:r>
            <a:r>
              <a:rPr lang="en-US" baseline="0" dirty="0"/>
              <a:t> </a:t>
            </a:r>
            <a:r>
              <a:rPr lang="en-US" baseline="0" dirty="0" err="1"/>
              <a:t>thặng</a:t>
            </a:r>
            <a:r>
              <a:rPr lang="en-US" baseline="0" dirty="0"/>
              <a:t> </a:t>
            </a:r>
            <a:r>
              <a:rPr lang="en-US" baseline="0" dirty="0" err="1"/>
              <a:t>dư</a:t>
            </a:r>
            <a:endParaRPr lang="en-US" baseline="0" dirty="0"/>
          </a:p>
          <a:p>
            <a:r>
              <a:rPr lang="en-US" baseline="0" dirty="0"/>
              <a:t>T – H – T’ (T’ = T + ▲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Chi </a:t>
            </a:r>
            <a:r>
              <a:rPr lang="en-US" baseline="0" dirty="0" err="1"/>
              <a:t>phí</a:t>
            </a:r>
            <a:r>
              <a:rPr lang="en-US" baseline="0" dirty="0"/>
              <a:t> </a:t>
            </a:r>
            <a:r>
              <a:rPr lang="en-US" baseline="0" dirty="0" err="1"/>
              <a:t>sản</a:t>
            </a:r>
            <a:r>
              <a:rPr lang="en-US" baseline="0" dirty="0"/>
              <a:t> </a:t>
            </a:r>
            <a:r>
              <a:rPr lang="en-US" baseline="0" dirty="0" err="1"/>
              <a:t>xuất</a:t>
            </a:r>
            <a:r>
              <a:rPr lang="en-US" baseline="0" dirty="0"/>
              <a:t> </a:t>
            </a:r>
            <a:r>
              <a:rPr lang="en-US" baseline="0" dirty="0" err="1"/>
              <a:t>tư</a:t>
            </a:r>
            <a:r>
              <a:rPr lang="en-US" baseline="0" dirty="0"/>
              <a:t> </a:t>
            </a:r>
            <a:r>
              <a:rPr lang="en-US" baseline="0" dirty="0" err="1"/>
              <a:t>bản</a:t>
            </a:r>
            <a:r>
              <a:rPr lang="en-US" baseline="0" dirty="0"/>
              <a:t> : 100c + 100v</a:t>
            </a:r>
          </a:p>
          <a:p>
            <a:r>
              <a:rPr lang="en-US" baseline="0" dirty="0" err="1"/>
              <a:t>Năm</a:t>
            </a:r>
            <a:r>
              <a:rPr lang="en-US" baseline="0" dirty="0"/>
              <a:t> 1: 300W = 100c + 100v + 100m</a:t>
            </a:r>
          </a:p>
          <a:p>
            <a:r>
              <a:rPr lang="en-US" baseline="0" dirty="0" err="1"/>
              <a:t>Năm</a:t>
            </a:r>
            <a:r>
              <a:rPr lang="en-US" baseline="0" dirty="0"/>
              <a:t> 2: 450W = 150c + 150v + 150m</a:t>
            </a:r>
          </a:p>
          <a:p>
            <a:r>
              <a:rPr lang="en-US" baseline="0" dirty="0" err="1"/>
              <a:t>Tỷ</a:t>
            </a:r>
            <a:r>
              <a:rPr lang="en-US" baseline="0" dirty="0"/>
              <a:t> </a:t>
            </a:r>
            <a:r>
              <a:rPr lang="en-US" baseline="0" dirty="0" err="1"/>
              <a:t>suất</a:t>
            </a:r>
            <a:r>
              <a:rPr lang="en-US" baseline="0" dirty="0"/>
              <a:t> </a:t>
            </a:r>
            <a:r>
              <a:rPr lang="en-US" baseline="0" dirty="0" err="1"/>
              <a:t>giá</a:t>
            </a:r>
            <a:r>
              <a:rPr lang="en-US" baseline="0" dirty="0"/>
              <a:t> </a:t>
            </a:r>
            <a:r>
              <a:rPr lang="en-US" baseline="0" dirty="0" err="1"/>
              <a:t>trị</a:t>
            </a:r>
            <a:r>
              <a:rPr lang="en-US" baseline="0" dirty="0"/>
              <a:t> </a:t>
            </a:r>
            <a:r>
              <a:rPr lang="en-US" baseline="0" dirty="0" err="1"/>
              <a:t>thặng</a:t>
            </a:r>
            <a:r>
              <a:rPr lang="en-US" baseline="0" dirty="0"/>
              <a:t> </a:t>
            </a:r>
            <a:r>
              <a:rPr lang="en-US" baseline="0" dirty="0" err="1"/>
              <a:t>dư</a:t>
            </a:r>
            <a:r>
              <a:rPr lang="en-US" baseline="0" dirty="0"/>
              <a:t>: m’ = m/v *100%</a:t>
            </a:r>
          </a:p>
          <a:p>
            <a:r>
              <a:rPr lang="en-US" baseline="0" dirty="0" err="1"/>
              <a:t>Năm</a:t>
            </a:r>
            <a:r>
              <a:rPr lang="en-US" baseline="0" dirty="0"/>
              <a:t> 3: 675W = 225c+ 225v + 225m</a:t>
            </a:r>
          </a:p>
        </p:txBody>
      </p:sp>
      <p:sp>
        <p:nvSpPr>
          <p:cNvPr id="4" name="Slide Number Placeholder 3"/>
          <p:cNvSpPr>
            <a:spLocks noGrp="1"/>
          </p:cNvSpPr>
          <p:nvPr>
            <p:ph type="sldNum" sz="quarter" idx="10"/>
          </p:nvPr>
        </p:nvSpPr>
        <p:spPr/>
        <p:txBody>
          <a:bodyPr/>
          <a:lstStyle/>
          <a:p>
            <a:fld id="{D1F34309-FC5F-4A75-95D6-9D7F20B9B72A}" type="slidenum">
              <a:rPr lang="en-US" smtClean="0"/>
              <a:t>43</a:t>
            </a:fld>
            <a:endParaRPr lang="en-US"/>
          </a:p>
        </p:txBody>
      </p:sp>
    </p:spTree>
    <p:extLst>
      <p:ext uri="{BB962C8B-B14F-4D97-AF65-F5344CB8AC3E}">
        <p14:creationId xmlns:p14="http://schemas.microsoft.com/office/powerpoint/2010/main" val="25799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7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099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099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066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814912fb00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814912fb00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523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814912fb00_4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814912fb00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845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814912fb00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814912fb00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9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814912fb00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814912fb00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sự vận động của tiền thông thường và tiền tư bản</a:t>
            </a:r>
            <a:endParaRPr/>
          </a:p>
          <a:p>
            <a:pPr marL="0" lvl="0" indent="0" algn="l" rtl="0">
              <a:spcBef>
                <a:spcPts val="0"/>
              </a:spcBef>
              <a:spcAft>
                <a:spcPts val="0"/>
              </a:spcAft>
              <a:buNone/>
            </a:pPr>
            <a:r>
              <a:rPr lang="en"/>
              <a:t>- đều do 2 giai đoạn đối lập nhau là mua và bán hợp thành</a:t>
            </a:r>
            <a:endParaRPr/>
          </a:p>
          <a:p>
            <a:pPr marL="0" lvl="0" indent="0" algn="l" rtl="0">
              <a:spcBef>
                <a:spcPts val="0"/>
              </a:spcBef>
              <a:spcAft>
                <a:spcPts val="0"/>
              </a:spcAft>
              <a:buNone/>
            </a:pPr>
            <a:r>
              <a:rPr lang="en"/>
              <a:t>- đều có 2 nhân tố vật chất đối diện nhau là tiền và hàng</a:t>
            </a:r>
            <a:endParaRPr/>
          </a:p>
          <a:p>
            <a:pPr marL="0" lvl="0" indent="0" algn="l" rtl="0">
              <a:spcBef>
                <a:spcPts val="0"/>
              </a:spcBef>
              <a:spcAft>
                <a:spcPts val="0"/>
              </a:spcAft>
              <a:buNone/>
            </a:pPr>
            <a:r>
              <a:rPr lang="en"/>
              <a:t>- 2 người có quan hệ kinh tế với nhau là người mua và người bán</a:t>
            </a:r>
            <a:endParaRPr/>
          </a:p>
        </p:txBody>
      </p:sp>
    </p:spTree>
    <p:extLst>
      <p:ext uri="{BB962C8B-B14F-4D97-AF65-F5344CB8AC3E}">
        <p14:creationId xmlns:p14="http://schemas.microsoft.com/office/powerpoint/2010/main" val="235164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14912fb00_6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14912fb00_6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70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814912fb00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814912fb00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230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2"/>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p:spTree>
      <p:nvGrpSpPr>
        <p:cNvPr id="1" name="Shape 453"/>
        <p:cNvGrpSpPr/>
        <p:nvPr/>
      </p:nvGrpSpPr>
      <p:grpSpPr>
        <a:xfrm>
          <a:off x="0" y="0"/>
          <a:ext cx="0" cy="0"/>
          <a:chOff x="0" y="0"/>
          <a:chExt cx="0" cy="0"/>
        </a:xfrm>
      </p:grpSpPr>
      <p:grpSp>
        <p:nvGrpSpPr>
          <p:cNvPr id="454" name="Google Shape;454;p11"/>
          <p:cNvGrpSpPr/>
          <p:nvPr/>
        </p:nvGrpSpPr>
        <p:grpSpPr>
          <a:xfrm>
            <a:off x="-207" y="0"/>
            <a:ext cx="9158157" cy="5149835"/>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2" name="Google Shape;482;p11"/>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1" name="Shape 483"/>
        <p:cNvGrpSpPr/>
        <p:nvPr/>
      </p:nvGrpSpPr>
      <p:grpSpPr>
        <a:xfrm>
          <a:off x="0" y="0"/>
          <a:ext cx="0" cy="0"/>
          <a:chOff x="0" y="0"/>
          <a:chExt cx="0" cy="0"/>
        </a:xfrm>
      </p:grpSpPr>
      <p:sp>
        <p:nvSpPr>
          <p:cNvPr id="484" name="Google Shape;484;p12"/>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12"/>
          <p:cNvGrpSpPr/>
          <p:nvPr/>
        </p:nvGrpSpPr>
        <p:grpSpPr>
          <a:xfrm>
            <a:off x="-207" y="664293"/>
            <a:ext cx="155867" cy="653721"/>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2"/>
          <p:cNvGrpSpPr/>
          <p:nvPr/>
        </p:nvGrpSpPr>
        <p:grpSpPr>
          <a:xfrm>
            <a:off x="322384" y="657975"/>
            <a:ext cx="666347" cy="666373"/>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2"/>
          <p:cNvGrpSpPr/>
          <p:nvPr/>
        </p:nvGrpSpPr>
        <p:grpSpPr>
          <a:xfrm>
            <a:off x="8832384" y="670955"/>
            <a:ext cx="311815" cy="653721"/>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12"/>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1E94E480-1932-46C1-B3AF-3381C4F97582}"/>
              </a:ext>
            </a:extLst>
          </p:cNvPr>
          <p:cNvSpPr>
            <a:spLocks noGrp="1"/>
          </p:cNvSpPr>
          <p:nvPr>
            <p:ph type="body" sz="quarter" idx="11" hasCustomPrompt="1"/>
          </p:nvPr>
        </p:nvSpPr>
        <p:spPr>
          <a:xfrm>
            <a:off x="1877694" y="173165"/>
            <a:ext cx="5388613" cy="732803"/>
          </a:xfrm>
        </p:spPr>
        <p:txBody>
          <a:bodyPr anchor="ctr">
            <a:normAutofit/>
          </a:bodyPr>
          <a:lstStyle>
            <a:lvl1pPr marL="0" indent="0" algn="ctr">
              <a:buNone/>
              <a:defRPr sz="3300">
                <a:latin typeface="+mj-lt"/>
              </a:defRPr>
            </a:lvl1pPr>
          </a:lstStyle>
          <a:p>
            <a:pPr lvl="0"/>
            <a:r>
              <a:rPr lang="en-US" dirty="0"/>
              <a:t>TITLE HERE</a:t>
            </a:r>
          </a:p>
        </p:txBody>
      </p:sp>
      <p:sp>
        <p:nvSpPr>
          <p:cNvPr id="4" name="Slide Number Placeholder 5">
            <a:extLst>
              <a:ext uri="{FF2B5EF4-FFF2-40B4-BE49-F238E27FC236}">
                <a16:creationId xmlns:a16="http://schemas.microsoft.com/office/drawing/2014/main" id="{86C7AF5F-2D70-42B9-B395-B7F22C7CE646}"/>
              </a:ext>
            </a:extLst>
          </p:cNvPr>
          <p:cNvSpPr txBox="1">
            <a:spLocks/>
          </p:cNvSpPr>
          <p:nvPr userDrawn="1"/>
        </p:nvSpPr>
        <p:spPr>
          <a:xfrm>
            <a:off x="8561940" y="4626424"/>
            <a:ext cx="321526" cy="311032"/>
          </a:xfrm>
          <a:prstGeom prst="rect">
            <a:avLst/>
          </a:prstGeom>
        </p:spPr>
        <p:txBody>
          <a:bodyPr vert="horz" lIns="68580" tIns="34290" rIns="68580" bIns="3429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96CAF5E-82FD-46C1-8113-274199A6E6F4}" type="slidenum">
              <a:rPr lang="id-ID" sz="900" b="0" smtClean="0">
                <a:solidFill>
                  <a:schemeClr val="tx1"/>
                </a:solidFill>
                <a:latin typeface="+mn-lt"/>
              </a:rPr>
              <a:pPr algn="ctr"/>
              <a:t>‹#›</a:t>
            </a:fld>
            <a:endParaRPr lang="id-ID" sz="900" b="0" dirty="0">
              <a:solidFill>
                <a:schemeClr val="tx1"/>
              </a:solidFill>
              <a:latin typeface="+mn-lt"/>
            </a:endParaRPr>
          </a:p>
        </p:txBody>
      </p:sp>
    </p:spTree>
    <p:extLst>
      <p:ext uri="{BB962C8B-B14F-4D97-AF65-F5344CB8AC3E}">
        <p14:creationId xmlns:p14="http://schemas.microsoft.com/office/powerpoint/2010/main" val="3024553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5"/>
        <p:cNvGrpSpPr/>
        <p:nvPr/>
      </p:nvGrpSpPr>
      <p:grpSpPr>
        <a:xfrm>
          <a:off x="0" y="0"/>
          <a:ext cx="0" cy="0"/>
          <a:chOff x="0" y="0"/>
          <a:chExt cx="0" cy="0"/>
        </a:xfrm>
      </p:grpSpPr>
      <p:sp>
        <p:nvSpPr>
          <p:cNvPr id="106" name="Google Shape;106;p3"/>
          <p:cNvSpPr/>
          <p:nvPr/>
        </p:nvSpPr>
        <p:spPr>
          <a:xfrm>
            <a:off x="6100358" y="13"/>
            <a:ext cx="3050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75" y="1541675"/>
            <a:ext cx="6870000" cy="20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3"/>
          <p:cNvGrpSpPr/>
          <p:nvPr/>
        </p:nvGrpSpPr>
        <p:grpSpPr>
          <a:xfrm>
            <a:off x="8477595" y="4477088"/>
            <a:ext cx="666403" cy="666424"/>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3"/>
          <p:cNvGrpSpPr/>
          <p:nvPr/>
        </p:nvGrpSpPr>
        <p:grpSpPr>
          <a:xfrm>
            <a:off x="7042555" y="1541664"/>
            <a:ext cx="508369" cy="2060087"/>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3"/>
          <p:cNvGrpSpPr/>
          <p:nvPr/>
        </p:nvGrpSpPr>
        <p:grpSpPr>
          <a:xfrm>
            <a:off x="-225" y="2135380"/>
            <a:ext cx="301822" cy="872770"/>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8842175" y="668859"/>
            <a:ext cx="301822" cy="872807"/>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6100350" y="4270684"/>
            <a:ext cx="301822" cy="872807"/>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3"/>
          <p:cNvGrpSpPr/>
          <p:nvPr/>
        </p:nvGrpSpPr>
        <p:grpSpPr>
          <a:xfrm>
            <a:off x="685795" y="0"/>
            <a:ext cx="666403" cy="666424"/>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3"/>
          <p:cNvSpPr txBox="1">
            <a:spLocks noGrp="1"/>
          </p:cNvSpPr>
          <p:nvPr>
            <p:ph type="ctrTitle"/>
          </p:nvPr>
        </p:nvSpPr>
        <p:spPr>
          <a:xfrm>
            <a:off x="603425" y="1794125"/>
            <a:ext cx="5497200" cy="872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endParaRPr/>
          </a:p>
        </p:txBody>
      </p:sp>
      <p:sp>
        <p:nvSpPr>
          <p:cNvPr id="189" name="Google Shape;189;p3"/>
          <p:cNvSpPr txBox="1">
            <a:spLocks noGrp="1"/>
          </p:cNvSpPr>
          <p:nvPr>
            <p:ph type="subTitle" idx="1"/>
          </p:nvPr>
        </p:nvSpPr>
        <p:spPr>
          <a:xfrm>
            <a:off x="603425" y="2604674"/>
            <a:ext cx="5497200" cy="379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0"/>
        <p:cNvGrpSpPr/>
        <p:nvPr/>
      </p:nvGrpSpPr>
      <p:grpSpPr>
        <a:xfrm>
          <a:off x="0" y="0"/>
          <a:ext cx="0" cy="0"/>
          <a:chOff x="0" y="0"/>
          <a:chExt cx="0" cy="0"/>
        </a:xfrm>
      </p:grpSpPr>
      <p:grpSp>
        <p:nvGrpSpPr>
          <p:cNvPr id="191" name="Google Shape;191;p4"/>
          <p:cNvGrpSpPr/>
          <p:nvPr/>
        </p:nvGrpSpPr>
        <p:grpSpPr>
          <a:xfrm>
            <a:off x="-175" y="0"/>
            <a:ext cx="9158125" cy="5149862"/>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3" name="Google Shape;253;p4"/>
          <p:cNvSpPr txBox="1">
            <a:spLocks noGrp="1"/>
          </p:cNvSpPr>
          <p:nvPr>
            <p:ph type="body" idx="1"/>
          </p:nvPr>
        </p:nvSpPr>
        <p:spPr>
          <a:xfrm>
            <a:off x="1699000" y="660475"/>
            <a:ext cx="5045400" cy="3829200"/>
          </a:xfrm>
          <a:prstGeom prst="rect">
            <a:avLst/>
          </a:prstGeom>
        </p:spPr>
        <p:txBody>
          <a:bodyPr spcFirstLastPara="1" wrap="square" lIns="0" tIns="0" rIns="0" bIns="0" anchor="t" anchorCtr="0">
            <a:noAutofit/>
          </a:bodyPr>
          <a:lstStyle>
            <a:lvl1pPr marL="457200" lvl="0" indent="-457200" rtl="0">
              <a:lnSpc>
                <a:spcPct val="100000"/>
              </a:lnSpc>
              <a:spcBef>
                <a:spcPts val="600"/>
              </a:spcBef>
              <a:spcAft>
                <a:spcPts val="0"/>
              </a:spcAft>
              <a:buClr>
                <a:schemeClr val="lt1"/>
              </a:buClr>
              <a:buSzPts val="3600"/>
              <a:buFont typeface="Barlow SemiBold"/>
              <a:buChar char="▪"/>
              <a:defRPr sz="3600">
                <a:latin typeface="Barlow SemiBold"/>
                <a:ea typeface="Barlow SemiBold"/>
                <a:cs typeface="Barlow SemiBold"/>
                <a:sym typeface="Barlow SemiBold"/>
              </a:defRPr>
            </a:lvl1pPr>
            <a:lvl2pPr marL="914400" lvl="1" indent="-457200" rtl="0">
              <a:lnSpc>
                <a:spcPct val="100000"/>
              </a:lnSpc>
              <a:spcBef>
                <a:spcPts val="0"/>
              </a:spcBef>
              <a:spcAft>
                <a:spcPts val="0"/>
              </a:spcAft>
              <a:buClr>
                <a:schemeClr val="lt1"/>
              </a:buClr>
              <a:buSzPts val="3600"/>
              <a:buFont typeface="Barlow SemiBold"/>
              <a:buChar char="▫"/>
              <a:defRPr sz="3600">
                <a:latin typeface="Barlow SemiBold"/>
                <a:ea typeface="Barlow SemiBold"/>
                <a:cs typeface="Barlow SemiBold"/>
                <a:sym typeface="Barlow SemiBold"/>
              </a:defRPr>
            </a:lvl2pPr>
            <a:lvl3pPr marL="1371600" lvl="2"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3pPr>
            <a:lvl4pPr marL="1828800" lvl="3"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4pPr>
            <a:lvl5pPr marL="2286000" lvl="4"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5pPr>
            <a:lvl6pPr marL="2743200" lvl="5"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6pPr>
            <a:lvl7pPr marL="3200400" lvl="6"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7pPr>
            <a:lvl8pPr marL="3657600" lvl="7"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8pPr>
            <a:lvl9pPr marL="4114800" lvl="8"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9pPr>
          </a:lstStyle>
          <a:p>
            <a:endParaRPr/>
          </a:p>
        </p:txBody>
      </p:sp>
      <p:sp>
        <p:nvSpPr>
          <p:cNvPr id="254" name="Google Shape;254;p4"/>
          <p:cNvSpPr txBox="1"/>
          <p:nvPr/>
        </p:nvSpPr>
        <p:spPr>
          <a:xfrm>
            <a:off x="666125" y="574543"/>
            <a:ext cx="666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lt1"/>
                </a:solidFill>
              </a:rPr>
              <a:t>“</a:t>
            </a:r>
            <a:endParaRPr sz="9600">
              <a:solidFill>
                <a:schemeClr val="lt1"/>
              </a:solidFill>
            </a:endParaRPr>
          </a:p>
        </p:txBody>
      </p:sp>
      <p:sp>
        <p:nvSpPr>
          <p:cNvPr id="255" name="Google Shape;255;p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6"/>
        <p:cNvGrpSpPr/>
        <p:nvPr/>
      </p:nvGrpSpPr>
      <p:grpSpPr>
        <a:xfrm>
          <a:off x="0" y="0"/>
          <a:ext cx="0" cy="0"/>
          <a:chOff x="0" y="0"/>
          <a:chExt cx="0" cy="0"/>
        </a:xfrm>
      </p:grpSpPr>
      <p:grpSp>
        <p:nvGrpSpPr>
          <p:cNvPr id="257" name="Google Shape;257;p5"/>
          <p:cNvGrpSpPr/>
          <p:nvPr/>
        </p:nvGrpSpPr>
        <p:grpSpPr>
          <a:xfrm>
            <a:off x="-207" y="0"/>
            <a:ext cx="9158157" cy="5149835"/>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 name="Google Shape;286;p5"/>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87" name="Google Shape;287;p5"/>
          <p:cNvSpPr txBox="1">
            <a:spLocks noGrp="1"/>
          </p:cNvSpPr>
          <p:nvPr>
            <p:ph type="body" idx="1"/>
          </p:nvPr>
        </p:nvSpPr>
        <p:spPr>
          <a:xfrm>
            <a:off x="1199775" y="1599700"/>
            <a:ext cx="66507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88" name="Google Shape;288;p5"/>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89"/>
        <p:cNvGrpSpPr/>
        <p:nvPr/>
      </p:nvGrpSpPr>
      <p:grpSpPr>
        <a:xfrm>
          <a:off x="0" y="0"/>
          <a:ext cx="0" cy="0"/>
          <a:chOff x="0" y="0"/>
          <a:chExt cx="0" cy="0"/>
        </a:xfrm>
      </p:grpSpPr>
      <p:sp>
        <p:nvSpPr>
          <p:cNvPr id="290" name="Google Shape;290;p6"/>
          <p:cNvSpPr/>
          <p:nvPr/>
        </p:nvSpPr>
        <p:spPr>
          <a:xfrm>
            <a:off x="6100358" y="13"/>
            <a:ext cx="3050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322375" y="646500"/>
            <a:ext cx="44706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6"/>
          <p:cNvGrpSpPr/>
          <p:nvPr/>
        </p:nvGrpSpPr>
        <p:grpSpPr>
          <a:xfrm>
            <a:off x="-207" y="646493"/>
            <a:ext cx="155867" cy="653721"/>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6"/>
          <p:cNvGrpSpPr/>
          <p:nvPr/>
        </p:nvGrpSpPr>
        <p:grpSpPr>
          <a:xfrm>
            <a:off x="5434002" y="4483463"/>
            <a:ext cx="666347" cy="666373"/>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rot="-5400000">
            <a:off x="8018100" y="-167410"/>
            <a:ext cx="318554" cy="653721"/>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6"/>
          <p:cNvSpPr txBox="1">
            <a:spLocks noGrp="1"/>
          </p:cNvSpPr>
          <p:nvPr>
            <p:ph type="title"/>
          </p:nvPr>
        </p:nvSpPr>
        <p:spPr>
          <a:xfrm>
            <a:off x="508700" y="646500"/>
            <a:ext cx="4284300" cy="6537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
        <p:nvSpPr>
          <p:cNvPr id="319" name="Google Shape;319;p6"/>
          <p:cNvSpPr txBox="1">
            <a:spLocks noGrp="1"/>
          </p:cNvSpPr>
          <p:nvPr>
            <p:ph type="body" idx="1"/>
          </p:nvPr>
        </p:nvSpPr>
        <p:spPr>
          <a:xfrm>
            <a:off x="508700" y="1599700"/>
            <a:ext cx="42843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20" name="Google Shape;320;p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1"/>
        <p:cNvGrpSpPr/>
        <p:nvPr/>
      </p:nvGrpSpPr>
      <p:grpSpPr>
        <a:xfrm>
          <a:off x="0" y="0"/>
          <a:ext cx="0" cy="0"/>
          <a:chOff x="0" y="0"/>
          <a:chExt cx="0" cy="0"/>
        </a:xfrm>
      </p:grpSpPr>
      <p:grpSp>
        <p:nvGrpSpPr>
          <p:cNvPr id="322" name="Google Shape;322;p7"/>
          <p:cNvGrpSpPr/>
          <p:nvPr/>
        </p:nvGrpSpPr>
        <p:grpSpPr>
          <a:xfrm>
            <a:off x="-207" y="0"/>
            <a:ext cx="9158157" cy="5149835"/>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 name="Google Shape;351;p7"/>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52" name="Google Shape;352;p7"/>
          <p:cNvSpPr txBox="1">
            <a:spLocks noGrp="1"/>
          </p:cNvSpPr>
          <p:nvPr>
            <p:ph type="body" idx="1"/>
          </p:nvPr>
        </p:nvSpPr>
        <p:spPr>
          <a:xfrm>
            <a:off x="1172650"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53" name="Google Shape;353;p7"/>
          <p:cNvSpPr txBox="1">
            <a:spLocks noGrp="1"/>
          </p:cNvSpPr>
          <p:nvPr>
            <p:ph type="body" idx="2"/>
          </p:nvPr>
        </p:nvSpPr>
        <p:spPr>
          <a:xfrm>
            <a:off x="5056888"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54" name="Google Shape;354;p7"/>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5"/>
        <p:cNvGrpSpPr/>
        <p:nvPr/>
      </p:nvGrpSpPr>
      <p:grpSpPr>
        <a:xfrm>
          <a:off x="0" y="0"/>
          <a:ext cx="0" cy="0"/>
          <a:chOff x="0" y="0"/>
          <a:chExt cx="0" cy="0"/>
        </a:xfrm>
      </p:grpSpPr>
      <p:grpSp>
        <p:nvGrpSpPr>
          <p:cNvPr id="356" name="Google Shape;356;p8"/>
          <p:cNvGrpSpPr/>
          <p:nvPr/>
        </p:nvGrpSpPr>
        <p:grpSpPr>
          <a:xfrm>
            <a:off x="-207" y="0"/>
            <a:ext cx="9158157" cy="5149835"/>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 name="Google Shape;385;p8"/>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6" name="Google Shape;386;p8"/>
          <p:cNvSpPr txBox="1">
            <a:spLocks noGrp="1"/>
          </p:cNvSpPr>
          <p:nvPr>
            <p:ph type="body" idx="1"/>
          </p:nvPr>
        </p:nvSpPr>
        <p:spPr>
          <a:xfrm>
            <a:off x="1165875"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7" name="Google Shape;387;p8"/>
          <p:cNvSpPr txBox="1">
            <a:spLocks noGrp="1"/>
          </p:cNvSpPr>
          <p:nvPr>
            <p:ph type="body" idx="2"/>
          </p:nvPr>
        </p:nvSpPr>
        <p:spPr>
          <a:xfrm>
            <a:off x="3706438"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8" name="Google Shape;388;p8"/>
          <p:cNvSpPr txBox="1">
            <a:spLocks noGrp="1"/>
          </p:cNvSpPr>
          <p:nvPr>
            <p:ph type="body" idx="3"/>
          </p:nvPr>
        </p:nvSpPr>
        <p:spPr>
          <a:xfrm>
            <a:off x="6247001"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9" name="Google Shape;389;p8"/>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0"/>
        <p:cNvGrpSpPr/>
        <p:nvPr/>
      </p:nvGrpSpPr>
      <p:grpSpPr>
        <a:xfrm>
          <a:off x="0" y="0"/>
          <a:ext cx="0" cy="0"/>
          <a:chOff x="0" y="0"/>
          <a:chExt cx="0" cy="0"/>
        </a:xfrm>
      </p:grpSpPr>
      <p:grpSp>
        <p:nvGrpSpPr>
          <p:cNvPr id="391" name="Google Shape;391;p9"/>
          <p:cNvGrpSpPr/>
          <p:nvPr/>
        </p:nvGrpSpPr>
        <p:grpSpPr>
          <a:xfrm>
            <a:off x="-207" y="0"/>
            <a:ext cx="9158157" cy="5149835"/>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0" name="Google Shape;420;p9"/>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1" name="Google Shape;421;p9"/>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2"/>
        <p:cNvGrpSpPr/>
        <p:nvPr/>
      </p:nvGrpSpPr>
      <p:grpSpPr>
        <a:xfrm>
          <a:off x="0" y="0"/>
          <a:ext cx="0" cy="0"/>
          <a:chOff x="0" y="0"/>
          <a:chExt cx="0" cy="0"/>
        </a:xfrm>
      </p:grpSpPr>
      <p:sp>
        <p:nvSpPr>
          <p:cNvPr id="423" name="Google Shape;423;p10"/>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322375" y="4489799"/>
            <a:ext cx="7524000" cy="33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10"/>
          <p:cNvGrpSpPr/>
          <p:nvPr/>
        </p:nvGrpSpPr>
        <p:grpSpPr>
          <a:xfrm>
            <a:off x="-207" y="664293"/>
            <a:ext cx="155867" cy="653721"/>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0"/>
          <p:cNvGrpSpPr/>
          <p:nvPr/>
        </p:nvGrpSpPr>
        <p:grpSpPr>
          <a:xfrm>
            <a:off x="322384" y="657975"/>
            <a:ext cx="666347" cy="666373"/>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0"/>
          <p:cNvGrpSpPr/>
          <p:nvPr/>
        </p:nvGrpSpPr>
        <p:grpSpPr>
          <a:xfrm>
            <a:off x="8832384" y="670955"/>
            <a:ext cx="311815" cy="653721"/>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10"/>
          <p:cNvSpPr txBox="1">
            <a:spLocks noGrp="1"/>
          </p:cNvSpPr>
          <p:nvPr>
            <p:ph type="body" idx="1"/>
          </p:nvPr>
        </p:nvSpPr>
        <p:spPr>
          <a:xfrm>
            <a:off x="650725" y="4489800"/>
            <a:ext cx="7195800" cy="331200"/>
          </a:xfrm>
          <a:prstGeom prst="rect">
            <a:avLst/>
          </a:prstGeom>
        </p:spPr>
        <p:txBody>
          <a:bodyPr spcFirstLastPara="1" wrap="square" lIns="0" tIns="0" rIns="0" bIns="0" anchor="ctr" anchorCtr="0">
            <a:noAutofit/>
          </a:bodyPr>
          <a:lstStyle>
            <a:lvl1pPr marL="457200" lvl="0" indent="-228600" rtl="0">
              <a:spcBef>
                <a:spcPts val="360"/>
              </a:spcBef>
              <a:spcAft>
                <a:spcPts val="0"/>
              </a:spcAft>
              <a:buSzPts val="1400"/>
              <a:buNone/>
              <a:defRPr sz="1400"/>
            </a:lvl1pPr>
          </a:lstStyle>
          <a:p>
            <a:endParaRPr/>
          </a:p>
        </p:txBody>
      </p:sp>
      <p:sp>
        <p:nvSpPr>
          <p:cNvPr id="452" name="Google Shape;452;p10"/>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a:ea typeface="Barlow Light"/>
                <a:cs typeface="Barlow Light"/>
                <a:sym typeface="Barlow Light"/>
              </a:defRPr>
            </a:lvl1pPr>
            <a:lvl2pPr lvl="1" algn="ctr" rtl="0">
              <a:buNone/>
              <a:defRPr sz="1300">
                <a:solidFill>
                  <a:schemeClr val="accent1"/>
                </a:solidFill>
                <a:latin typeface="Barlow Light"/>
                <a:ea typeface="Barlow Light"/>
                <a:cs typeface="Barlow Light"/>
                <a:sym typeface="Barlow Light"/>
              </a:defRPr>
            </a:lvl2pPr>
            <a:lvl3pPr lvl="2" algn="ctr" rtl="0">
              <a:buNone/>
              <a:defRPr sz="1300">
                <a:solidFill>
                  <a:schemeClr val="accent1"/>
                </a:solidFill>
                <a:latin typeface="Barlow Light"/>
                <a:ea typeface="Barlow Light"/>
                <a:cs typeface="Barlow Light"/>
                <a:sym typeface="Barlow Light"/>
              </a:defRPr>
            </a:lvl3pPr>
            <a:lvl4pPr lvl="3" algn="ctr" rtl="0">
              <a:buNone/>
              <a:defRPr sz="1300">
                <a:solidFill>
                  <a:schemeClr val="accent1"/>
                </a:solidFill>
                <a:latin typeface="Barlow Light"/>
                <a:ea typeface="Barlow Light"/>
                <a:cs typeface="Barlow Light"/>
                <a:sym typeface="Barlow Light"/>
              </a:defRPr>
            </a:lvl4pPr>
            <a:lvl5pPr lvl="4" algn="ctr" rtl="0">
              <a:buNone/>
              <a:defRPr sz="1300">
                <a:solidFill>
                  <a:schemeClr val="accent1"/>
                </a:solidFill>
                <a:latin typeface="Barlow Light"/>
                <a:ea typeface="Barlow Light"/>
                <a:cs typeface="Barlow Light"/>
                <a:sym typeface="Barlow Light"/>
              </a:defRPr>
            </a:lvl5pPr>
            <a:lvl6pPr lvl="5" algn="ctr" rtl="0">
              <a:buNone/>
              <a:defRPr sz="1300">
                <a:solidFill>
                  <a:schemeClr val="accent1"/>
                </a:solidFill>
                <a:latin typeface="Barlow Light"/>
                <a:ea typeface="Barlow Light"/>
                <a:cs typeface="Barlow Light"/>
                <a:sym typeface="Barlow Light"/>
              </a:defRPr>
            </a:lvl6pPr>
            <a:lvl7pPr lvl="6" algn="ctr" rtl="0">
              <a:buNone/>
              <a:defRPr sz="1300">
                <a:solidFill>
                  <a:schemeClr val="accent1"/>
                </a:solidFill>
                <a:latin typeface="Barlow Light"/>
                <a:ea typeface="Barlow Light"/>
                <a:cs typeface="Barlow Light"/>
                <a:sym typeface="Barlow Light"/>
              </a:defRPr>
            </a:lvl7pPr>
            <a:lvl8pPr lvl="7" algn="ctr" rtl="0">
              <a:buNone/>
              <a:defRPr sz="1300">
                <a:solidFill>
                  <a:schemeClr val="accent1"/>
                </a:solidFill>
                <a:latin typeface="Barlow Light"/>
                <a:ea typeface="Barlow Light"/>
                <a:cs typeface="Barlow Light"/>
                <a:sym typeface="Barlow Light"/>
              </a:defRPr>
            </a:lvl8pPr>
            <a:lvl9pPr lvl="8" algn="ctr" rtl="0">
              <a:buNone/>
              <a:defRPr sz="1300">
                <a:solidFill>
                  <a:schemeClr val="accent1"/>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pic>
        <p:nvPicPr>
          <p:cNvPr id="3" name="Picture 2">
            <a:extLst>
              <a:ext uri="{FF2B5EF4-FFF2-40B4-BE49-F238E27FC236}">
                <a16:creationId xmlns:a16="http://schemas.microsoft.com/office/drawing/2014/main" id="{2E1B9B57-0980-4C1A-B992-06DB2064AAE3}"/>
              </a:ext>
            </a:extLst>
          </p:cNvPr>
          <p:cNvPicPr>
            <a:picLocks noChangeAspect="1"/>
          </p:cNvPicPr>
          <p:nvPr userDrawn="1"/>
        </p:nvPicPr>
        <p:blipFill>
          <a:blip r:embed="rId14"/>
          <a:stretch>
            <a:fillRect/>
          </a:stretch>
        </p:blipFill>
        <p:spPr>
          <a:xfrm>
            <a:off x="7715005" y="81496"/>
            <a:ext cx="1311592" cy="35418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bin"/><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9.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10.xml"/><Relationship Id="rId5" Type="http://schemas.openxmlformats.org/officeDocument/2006/relationships/image" Target="../media/image39.jpg"/><Relationship Id="rId4"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dirty="0">
                <a:latin typeface="Times New Roman" panose="02020603050405020304" pitchFamily="18" charset="0"/>
                <a:cs typeface="Times New Roman" panose="02020603050405020304" pitchFamily="18" charset="0"/>
              </a:rPr>
              <a:t>CH</a:t>
            </a:r>
            <a:r>
              <a:rPr lang="vi-VN" sz="4000" dirty="0">
                <a:latin typeface="Times New Roman" panose="02020603050405020304" pitchFamily="18" charset="0"/>
                <a:cs typeface="Times New Roman" panose="02020603050405020304" pitchFamily="18" charset="0"/>
              </a:rPr>
              <a:t>Ư</a:t>
            </a:r>
            <a:r>
              <a:rPr lang="en-US" sz="4000" dirty="0">
                <a:latin typeface="Times New Roman" panose="02020603050405020304" pitchFamily="18" charset="0"/>
                <a:cs typeface="Times New Roman" panose="02020603050405020304" pitchFamily="18" charset="0"/>
              </a:rPr>
              <a:t>ƠNG 3: GIÁ TRỊ THẶNG DƯ TRONG NỀN KINH TẾ THỊ TRƯỜNG</a:t>
            </a:r>
            <a:endParaRPr sz="4000" dirty="0">
              <a:latin typeface="Times New Roman" panose="02020603050405020304" pitchFamily="18" charset="0"/>
              <a:cs typeface="Times New Roman" panose="02020603050405020304" pitchFamily="18" charset="0"/>
            </a:endParaRPr>
          </a:p>
        </p:txBody>
      </p:sp>
      <p:sp>
        <p:nvSpPr>
          <p:cNvPr id="531" name="Google Shape;531;p15"/>
          <p:cNvSpPr txBox="1"/>
          <p:nvPr/>
        </p:nvSpPr>
        <p:spPr>
          <a:xfrm>
            <a:off x="767250" y="68487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dirty="0">
              <a:solidFill>
                <a:srgbClr val="990000"/>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2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658" name="Google Shape;658;p26"/>
          <p:cNvSpPr txBox="1"/>
          <p:nvPr/>
        </p:nvSpPr>
        <p:spPr>
          <a:xfrm>
            <a:off x="2347550" y="138625"/>
            <a:ext cx="49134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Barlow"/>
                <a:ea typeface="Barlow"/>
                <a:cs typeface="Barlow"/>
                <a:sym typeface="Barlow"/>
              </a:rPr>
              <a:t>Khác nhau về bản chất bên trong</a:t>
            </a:r>
            <a:endParaRPr sz="2400" b="1">
              <a:solidFill>
                <a:schemeClr val="accent1"/>
              </a:solidFill>
              <a:latin typeface="Barlow"/>
              <a:ea typeface="Barlow"/>
              <a:cs typeface="Barlow"/>
              <a:sym typeface="Barlow"/>
            </a:endParaRPr>
          </a:p>
        </p:txBody>
      </p:sp>
      <p:sp>
        <p:nvSpPr>
          <p:cNvPr id="659" name="Google Shape;659;p26"/>
          <p:cNvSpPr txBox="1"/>
          <p:nvPr/>
        </p:nvSpPr>
        <p:spPr>
          <a:xfrm>
            <a:off x="3892338" y="722863"/>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tư bản</a:t>
            </a:r>
            <a:endParaRPr sz="1800"/>
          </a:p>
          <a:p>
            <a:pPr marL="0" lvl="0" indent="0" algn="l" rtl="0">
              <a:spcBef>
                <a:spcPts val="0"/>
              </a:spcBef>
              <a:spcAft>
                <a:spcPts val="0"/>
              </a:spcAft>
              <a:buNone/>
            </a:pPr>
            <a:endParaRPr/>
          </a:p>
        </p:txBody>
      </p:sp>
      <p:sp>
        <p:nvSpPr>
          <p:cNvPr id="660" name="Google Shape;660;p26"/>
          <p:cNvSpPr/>
          <p:nvPr/>
        </p:nvSpPr>
        <p:spPr>
          <a:xfrm>
            <a:off x="5672763" y="1850963"/>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661" name="Google Shape;661;p26"/>
          <p:cNvSpPr/>
          <p:nvPr/>
        </p:nvSpPr>
        <p:spPr>
          <a:xfrm>
            <a:off x="4488513" y="1850963"/>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62" name="Google Shape;662;p26"/>
          <p:cNvSpPr/>
          <p:nvPr/>
        </p:nvSpPr>
        <p:spPr>
          <a:xfrm>
            <a:off x="3304263" y="1850963"/>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cxnSp>
        <p:nvCxnSpPr>
          <p:cNvPr id="663" name="Google Shape;663;p26"/>
          <p:cNvCxnSpPr>
            <a:stCxn id="662" idx="7"/>
            <a:endCxn id="661" idx="1"/>
          </p:cNvCxnSpPr>
          <p:nvPr/>
        </p:nvCxnSpPr>
        <p:spPr>
          <a:xfrm rot="-5400000" flipH="1">
            <a:off x="4131324" y="1491182"/>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64" name="Google Shape;664;p26"/>
          <p:cNvCxnSpPr>
            <a:stCxn id="661" idx="7"/>
            <a:endCxn id="660" idx="1"/>
          </p:cNvCxnSpPr>
          <p:nvPr/>
        </p:nvCxnSpPr>
        <p:spPr>
          <a:xfrm rot="-5400000" flipH="1">
            <a:off x="5315574" y="1491182"/>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665" name="Google Shape;665;p26"/>
          <p:cNvPicPr preferRelativeResize="0"/>
          <p:nvPr/>
        </p:nvPicPr>
        <p:blipFill>
          <a:blip r:embed="rId3">
            <a:alphaModFix/>
          </a:blip>
          <a:stretch>
            <a:fillRect/>
          </a:stretch>
        </p:blipFill>
        <p:spPr>
          <a:xfrm>
            <a:off x="2418454" y="2699900"/>
            <a:ext cx="4771600" cy="1558150"/>
          </a:xfrm>
          <a:prstGeom prst="rect">
            <a:avLst/>
          </a:prstGeom>
          <a:noFill/>
          <a:ln>
            <a:noFill/>
          </a:ln>
        </p:spPr>
      </p:pic>
      <p:pic>
        <p:nvPicPr>
          <p:cNvPr id="666" name="Google Shape;666;p26"/>
          <p:cNvPicPr preferRelativeResize="0"/>
          <p:nvPr/>
        </p:nvPicPr>
        <p:blipFill>
          <a:blip r:embed="rId4">
            <a:alphaModFix/>
          </a:blip>
          <a:stretch>
            <a:fillRect/>
          </a:stretch>
        </p:blipFill>
        <p:spPr>
          <a:xfrm>
            <a:off x="3969975" y="2699900"/>
            <a:ext cx="1818050" cy="1558150"/>
          </a:xfrm>
          <a:prstGeom prst="rect">
            <a:avLst/>
          </a:prstGeom>
          <a:noFill/>
          <a:ln>
            <a:noFill/>
          </a:ln>
        </p:spPr>
      </p:pic>
      <p:pic>
        <p:nvPicPr>
          <p:cNvPr id="667" name="Google Shape;667;p26"/>
          <p:cNvPicPr preferRelativeResize="0"/>
          <p:nvPr/>
        </p:nvPicPr>
        <p:blipFill>
          <a:blip r:embed="rId5">
            <a:alphaModFix/>
          </a:blip>
          <a:stretch>
            <a:fillRect/>
          </a:stretch>
        </p:blipFill>
        <p:spPr>
          <a:xfrm>
            <a:off x="5672775" y="3358800"/>
            <a:ext cx="1214300" cy="603175"/>
          </a:xfrm>
          <a:prstGeom prst="rect">
            <a:avLst/>
          </a:prstGeom>
          <a:noFill/>
          <a:ln>
            <a:noFill/>
          </a:ln>
        </p:spPr>
      </p:pic>
      <p:pic>
        <p:nvPicPr>
          <p:cNvPr id="668" name="Google Shape;668;p26"/>
          <p:cNvPicPr preferRelativeResize="0"/>
          <p:nvPr/>
        </p:nvPicPr>
        <p:blipFill>
          <a:blip r:embed="rId5">
            <a:alphaModFix/>
          </a:blip>
          <a:stretch>
            <a:fillRect/>
          </a:stretch>
        </p:blipFill>
        <p:spPr>
          <a:xfrm>
            <a:off x="5837675" y="3574725"/>
            <a:ext cx="1214300" cy="603182"/>
          </a:xfrm>
          <a:prstGeom prst="rect">
            <a:avLst/>
          </a:prstGeom>
          <a:noFill/>
          <a:ln>
            <a:noFill/>
          </a:ln>
        </p:spPr>
      </p:pic>
      <p:sp>
        <p:nvSpPr>
          <p:cNvPr id="669" name="Google Shape;669;p26"/>
          <p:cNvSpPr/>
          <p:nvPr/>
        </p:nvSpPr>
        <p:spPr>
          <a:xfrm>
            <a:off x="1139350" y="2699900"/>
            <a:ext cx="586800" cy="6537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txBox="1"/>
          <p:nvPr/>
        </p:nvSpPr>
        <p:spPr>
          <a:xfrm>
            <a:off x="1014750" y="3574725"/>
            <a:ext cx="1403700" cy="7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 = T</a:t>
            </a:r>
            <a:endParaRPr sz="2400"/>
          </a:p>
        </p:txBody>
      </p:sp>
      <p:sp>
        <p:nvSpPr>
          <p:cNvPr id="671" name="Google Shape;671;p26"/>
          <p:cNvSpPr/>
          <p:nvPr/>
        </p:nvSpPr>
        <p:spPr>
          <a:xfrm>
            <a:off x="7767200" y="2750675"/>
            <a:ext cx="470400" cy="449100"/>
          </a:xfrm>
          <a:prstGeom prst="hear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txBox="1"/>
          <p:nvPr/>
        </p:nvSpPr>
        <p:spPr>
          <a:xfrm>
            <a:off x="7339550" y="3574725"/>
            <a:ext cx="1818000" cy="7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 = T + AT</a:t>
            </a:r>
            <a:r>
              <a:rPr lang="en" sz="2400">
                <a:latin typeface="Barlow Light"/>
                <a:ea typeface="Barlow Light"/>
                <a:cs typeface="Barlow Light"/>
                <a:sym typeface="Barlow Light"/>
              </a:rPr>
              <a:t> </a:t>
            </a:r>
            <a:endParaRPr sz="2400">
              <a:latin typeface="Barlow Light"/>
              <a:ea typeface="Barlow Light"/>
              <a:cs typeface="Barlow Light"/>
              <a:sym typeface="Barlow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7"/>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678" name="Google Shape;678;p27"/>
          <p:cNvSpPr txBox="1"/>
          <p:nvPr/>
        </p:nvSpPr>
        <p:spPr>
          <a:xfrm>
            <a:off x="5074475" y="1071750"/>
            <a:ext cx="3682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1800" b="1">
                <a:solidFill>
                  <a:schemeClr val="accent1"/>
                </a:solidFill>
                <a:highlight>
                  <a:schemeClr val="lt1"/>
                </a:highlight>
              </a:rPr>
              <a:t>Công thức chung của tư bản:</a:t>
            </a:r>
            <a:endParaRPr sz="1800" b="1">
              <a:solidFill>
                <a:schemeClr val="accent1"/>
              </a:solidFill>
              <a:highlight>
                <a:schemeClr val="lt1"/>
              </a:highlight>
            </a:endParaRPr>
          </a:p>
          <a:p>
            <a:pPr marL="0" lvl="0" indent="0" algn="l" rtl="0">
              <a:lnSpc>
                <a:spcPct val="115000"/>
              </a:lnSpc>
              <a:spcBef>
                <a:spcPts val="600"/>
              </a:spcBef>
              <a:spcAft>
                <a:spcPts val="0"/>
              </a:spcAft>
              <a:buNone/>
            </a:pPr>
            <a:r>
              <a:rPr lang="en" sz="1800" b="1">
                <a:solidFill>
                  <a:schemeClr val="accent1"/>
                </a:solidFill>
                <a:highlight>
                  <a:schemeClr val="lt1"/>
                </a:highlight>
              </a:rPr>
              <a:t>		     T - H - T’</a:t>
            </a:r>
            <a:endParaRPr sz="1800" b="1">
              <a:solidFill>
                <a:schemeClr val="accent1"/>
              </a:solidFill>
              <a:highlight>
                <a:schemeClr val="lt1"/>
              </a:highlight>
            </a:endParaRPr>
          </a:p>
          <a:p>
            <a:pPr marL="0" lvl="0" indent="0" algn="l" rtl="0">
              <a:lnSpc>
                <a:spcPct val="115000"/>
              </a:lnSpc>
              <a:spcBef>
                <a:spcPts val="600"/>
              </a:spcBef>
              <a:spcAft>
                <a:spcPts val="0"/>
              </a:spcAft>
              <a:buNone/>
            </a:pPr>
            <a:endParaRPr sz="1800" b="1">
              <a:solidFill>
                <a:schemeClr val="dk1"/>
              </a:solidFill>
              <a:highlight>
                <a:schemeClr val="lt1"/>
              </a:highlight>
            </a:endParaRPr>
          </a:p>
          <a:p>
            <a:pPr marL="457200" lvl="0" indent="-317500" algn="l" rtl="0">
              <a:lnSpc>
                <a:spcPct val="115000"/>
              </a:lnSpc>
              <a:spcBef>
                <a:spcPts val="600"/>
              </a:spcBef>
              <a:spcAft>
                <a:spcPts val="0"/>
              </a:spcAft>
              <a:buClr>
                <a:schemeClr val="dk1"/>
              </a:buClr>
              <a:buSzPts val="1400"/>
              <a:buChar char="-"/>
            </a:pPr>
            <a:r>
              <a:rPr lang="en">
                <a:solidFill>
                  <a:schemeClr val="dk1"/>
                </a:solidFill>
                <a:highlight>
                  <a:schemeClr val="lt1"/>
                </a:highlight>
              </a:rPr>
              <a:t>Tư bản thương nghiệp: T - H - T’</a:t>
            </a:r>
            <a:endParaRPr>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
                <a:solidFill>
                  <a:schemeClr val="dk1"/>
                </a:solidFill>
                <a:highlight>
                  <a:schemeClr val="lt1"/>
                </a:highlight>
              </a:rPr>
              <a:t>Tư bản công nghiệp: T - H - H’ - T’</a:t>
            </a:r>
            <a:endParaRPr>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
                <a:solidFill>
                  <a:schemeClr val="dk1"/>
                </a:solidFill>
                <a:highlight>
                  <a:schemeClr val="lt1"/>
                </a:highlight>
              </a:rPr>
              <a:t>Tư bản cho vay: T - T’</a:t>
            </a:r>
            <a:endParaRPr>
              <a:solidFill>
                <a:schemeClr val="dk1"/>
              </a:solidFill>
              <a:highlight>
                <a:schemeClr val="lt1"/>
              </a:highlight>
            </a:endParaRPr>
          </a:p>
          <a:p>
            <a:pPr marL="0" lvl="0" indent="0" algn="l" rtl="0">
              <a:lnSpc>
                <a:spcPct val="115000"/>
              </a:lnSpc>
              <a:spcBef>
                <a:spcPts val="600"/>
              </a:spcBef>
              <a:spcAft>
                <a:spcPts val="0"/>
              </a:spcAft>
              <a:buNone/>
            </a:pPr>
            <a:endParaRPr sz="1800" b="1">
              <a:solidFill>
                <a:schemeClr val="accent1"/>
              </a:solidFill>
              <a:highlight>
                <a:schemeClr val="lt1"/>
              </a:highlight>
            </a:endParaRPr>
          </a:p>
          <a:p>
            <a:pPr marL="0" lvl="0" indent="0" algn="l" rtl="0">
              <a:lnSpc>
                <a:spcPct val="115000"/>
              </a:lnSpc>
              <a:spcBef>
                <a:spcPts val="600"/>
              </a:spcBef>
              <a:spcAft>
                <a:spcPts val="0"/>
              </a:spcAft>
              <a:buNone/>
            </a:pPr>
            <a:endParaRPr sz="1800" b="1">
              <a:solidFill>
                <a:schemeClr val="accent1"/>
              </a:solidFill>
              <a:highlight>
                <a:schemeClr val="lt1"/>
              </a:highlight>
            </a:endParaRPr>
          </a:p>
        </p:txBody>
      </p:sp>
      <p:pic>
        <p:nvPicPr>
          <p:cNvPr id="679" name="Google Shape;679;p27"/>
          <p:cNvPicPr preferRelativeResize="0"/>
          <p:nvPr/>
        </p:nvPicPr>
        <p:blipFill>
          <a:blip r:embed="rId3">
            <a:alphaModFix/>
          </a:blip>
          <a:stretch>
            <a:fillRect/>
          </a:stretch>
        </p:blipFill>
        <p:spPr>
          <a:xfrm>
            <a:off x="785250" y="1209750"/>
            <a:ext cx="4086000" cy="272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0"/>
          <p:cNvSpPr txBox="1">
            <a:spLocks noGrp="1"/>
          </p:cNvSpPr>
          <p:nvPr>
            <p:ph type="body" idx="1"/>
          </p:nvPr>
        </p:nvSpPr>
        <p:spPr>
          <a:xfrm>
            <a:off x="1172650" y="1599700"/>
            <a:ext cx="3447300" cy="2890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2000"/>
              <a:buNone/>
            </a:pPr>
            <a:r>
              <a:rPr lang="en" b="1" dirty="0">
                <a:latin typeface="Times New Roman" panose="02020603050405020304" pitchFamily="18" charset="0"/>
                <a:cs typeface="Times New Roman" panose="02020603050405020304" pitchFamily="18" charset="0"/>
              </a:rPr>
              <a:t>Sức lao động</a:t>
            </a:r>
            <a:endParaRPr b="1" dirty="0">
              <a:latin typeface="Times New Roman" panose="02020603050405020304" pitchFamily="18" charset="0"/>
              <a:cs typeface="Times New Roman" panose="02020603050405020304" pitchFamily="18" charset="0"/>
            </a:endParaRPr>
          </a:p>
          <a:p>
            <a:pPr marL="0" lvl="0" indent="0" algn="l" rtl="0">
              <a:lnSpc>
                <a:spcPct val="115000"/>
              </a:lnSpc>
              <a:spcBef>
                <a:spcPts val="600"/>
              </a:spcBef>
              <a:spcAft>
                <a:spcPts val="0"/>
              </a:spcAft>
              <a:buSzPts val="2000"/>
              <a:buNone/>
            </a:pPr>
            <a:r>
              <a:rPr lang="en" dirty="0">
                <a:latin typeface="Times New Roman" panose="02020603050405020304" pitchFamily="18" charset="0"/>
                <a:cs typeface="Times New Roman" panose="02020603050405020304" pitchFamily="18" charset="0"/>
              </a:rPr>
              <a:t>Là toàn bộ nhưng năng lực thể chất và tinh thần tồn tại trong một cơ thể con người đang sống và được người đó đem ra vận dụng trong quá trình lao động.</a:t>
            </a:r>
            <a:endParaRPr dirty="0">
              <a:latin typeface="Times New Roman" panose="02020603050405020304" pitchFamily="18" charset="0"/>
              <a:cs typeface="Times New Roman" panose="02020603050405020304" pitchFamily="18" charset="0"/>
            </a:endParaRPr>
          </a:p>
        </p:txBody>
      </p:sp>
      <p:sp>
        <p:nvSpPr>
          <p:cNvPr id="783" name="Google Shape;783;p40"/>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1.1.2. Hàng hóa sức lao động</a:t>
            </a:r>
            <a:endParaRPr b="1" dirty="0">
              <a:latin typeface="Times New Roman" panose="02020603050405020304" pitchFamily="18" charset="0"/>
              <a:cs typeface="Times New Roman" panose="02020603050405020304" pitchFamily="18" charset="0"/>
            </a:endParaRPr>
          </a:p>
        </p:txBody>
      </p:sp>
      <p:sp>
        <p:nvSpPr>
          <p:cNvPr id="784" name="Google Shape;784;p40"/>
          <p:cNvSpPr txBox="1">
            <a:spLocks noGrp="1"/>
          </p:cNvSpPr>
          <p:nvPr>
            <p:ph type="body" idx="2"/>
          </p:nvPr>
        </p:nvSpPr>
        <p:spPr>
          <a:xfrm>
            <a:off x="5056888" y="1599700"/>
            <a:ext cx="3447300" cy="2890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2000"/>
              <a:buNone/>
            </a:pPr>
            <a:r>
              <a:rPr lang="en" b="1" dirty="0">
                <a:latin typeface="Times New Roman" panose="02020603050405020304" pitchFamily="18" charset="0"/>
                <a:cs typeface="Times New Roman" panose="02020603050405020304" pitchFamily="18" charset="0"/>
              </a:rPr>
              <a:t>Lao động</a:t>
            </a:r>
            <a:endParaRPr b="1" dirty="0">
              <a:latin typeface="Times New Roman" panose="02020603050405020304" pitchFamily="18" charset="0"/>
              <a:cs typeface="Times New Roman" panose="02020603050405020304" pitchFamily="18" charset="0"/>
            </a:endParaRPr>
          </a:p>
          <a:p>
            <a:pPr marL="0" lvl="0" indent="0" algn="l" rtl="0">
              <a:lnSpc>
                <a:spcPct val="115000"/>
              </a:lnSpc>
              <a:spcBef>
                <a:spcPts val="600"/>
              </a:spcBef>
              <a:spcAft>
                <a:spcPts val="0"/>
              </a:spcAft>
              <a:buSzPts val="2000"/>
              <a:buNone/>
            </a:pPr>
            <a:r>
              <a:rPr lang="en" dirty="0">
                <a:latin typeface="Times New Roman" panose="02020603050405020304" pitchFamily="18" charset="0"/>
                <a:cs typeface="Times New Roman" panose="02020603050405020304" pitchFamily="18" charset="0"/>
              </a:rPr>
              <a:t>Là sự vận dụng sức lao động vào quá trình sản xuất.</a:t>
            </a:r>
            <a:endParaRPr dirty="0">
              <a:latin typeface="Times New Roman" panose="02020603050405020304" pitchFamily="18" charset="0"/>
              <a:cs typeface="Times New Roman" panose="02020603050405020304" pitchFamily="18" charset="0"/>
            </a:endParaRPr>
          </a:p>
        </p:txBody>
      </p:sp>
      <p:sp>
        <p:nvSpPr>
          <p:cNvPr id="785" name="Google Shape;785;p40"/>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3128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p:cTn id="7" dur="500"/>
                                        <p:tgtEl>
                                          <p:spTgt spid="7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2">
                                            <p:txEl>
                                              <p:pRg st="0" end="0"/>
                                            </p:txEl>
                                          </p:spTgt>
                                        </p:tgtEl>
                                        <p:attrNameLst>
                                          <p:attrName>style.visibility</p:attrName>
                                        </p:attrNameLst>
                                      </p:cBhvr>
                                      <p:to>
                                        <p:strVal val="visible"/>
                                      </p:to>
                                    </p:set>
                                    <p:animEffect transition="in" filter="fade">
                                      <p:cBhvr>
                                        <p:cTn id="12" dur="1000"/>
                                        <p:tgtEl>
                                          <p:spTgt spid="7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2">
                                            <p:txEl>
                                              <p:pRg st="1" end="1"/>
                                            </p:txEl>
                                          </p:spTgt>
                                        </p:tgtEl>
                                        <p:attrNameLst>
                                          <p:attrName>style.visibility</p:attrName>
                                        </p:attrNameLst>
                                      </p:cBhvr>
                                      <p:to>
                                        <p:strVal val="visible"/>
                                      </p:to>
                                    </p:set>
                                    <p:animEffect transition="in" filter="fade">
                                      <p:cBhvr>
                                        <p:cTn id="17" dur="1000"/>
                                        <p:tgtEl>
                                          <p:spTgt spid="78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4">
                                            <p:txEl>
                                              <p:pRg st="0" end="0"/>
                                            </p:txEl>
                                          </p:spTgt>
                                        </p:tgtEl>
                                        <p:attrNameLst>
                                          <p:attrName>style.visibility</p:attrName>
                                        </p:attrNameLst>
                                      </p:cBhvr>
                                      <p:to>
                                        <p:strVal val="visible"/>
                                      </p:to>
                                    </p:set>
                                    <p:animEffect transition="in" filter="fade">
                                      <p:cBhvr>
                                        <p:cTn id="22" dur="500"/>
                                        <p:tgtEl>
                                          <p:spTgt spid="78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4">
                                            <p:txEl>
                                              <p:pRg st="1" end="1"/>
                                            </p:txEl>
                                          </p:spTgt>
                                        </p:tgtEl>
                                        <p:attrNameLst>
                                          <p:attrName>style.visibility</p:attrName>
                                        </p:attrNameLst>
                                      </p:cBhvr>
                                      <p:to>
                                        <p:strVal val="visible"/>
                                      </p:to>
                                    </p:set>
                                    <p:animEffect transition="in" filter="fade">
                                      <p:cBhvr>
                                        <p:cTn id="27" dur="500"/>
                                        <p:tgtEl>
                                          <p:spTgt spid="7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1"/>
          <p:cNvSpPr txBox="1">
            <a:spLocks noGrp="1"/>
          </p:cNvSpPr>
          <p:nvPr>
            <p:ph type="title"/>
          </p:nvPr>
        </p:nvSpPr>
        <p:spPr>
          <a:xfrm>
            <a:off x="508700" y="646500"/>
            <a:ext cx="4284300" cy="6537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Hàng hóa sức lao động</a:t>
            </a:r>
            <a:endParaRPr b="1" dirty="0">
              <a:latin typeface="Times New Roman" panose="02020603050405020304" pitchFamily="18" charset="0"/>
              <a:cs typeface="Times New Roman" panose="02020603050405020304" pitchFamily="18" charset="0"/>
            </a:endParaRPr>
          </a:p>
        </p:txBody>
      </p:sp>
      <p:sp>
        <p:nvSpPr>
          <p:cNvPr id="791" name="Google Shape;791;p4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792" name="Google Shape;792;p41" descr="Kết quả hình ảnh cho hàng hóa sức lao đông"/>
          <p:cNvPicPr preferRelativeResize="0"/>
          <p:nvPr/>
        </p:nvPicPr>
        <p:blipFill rotWithShape="1">
          <a:blip r:embed="rId3">
            <a:alphaModFix/>
          </a:blip>
          <a:srcRect/>
          <a:stretch/>
        </p:blipFill>
        <p:spPr>
          <a:xfrm>
            <a:off x="302741" y="1494264"/>
            <a:ext cx="2771078" cy="1583473"/>
          </a:xfrm>
          <a:prstGeom prst="rect">
            <a:avLst/>
          </a:prstGeom>
          <a:noFill/>
          <a:ln>
            <a:noFill/>
          </a:ln>
        </p:spPr>
      </p:pic>
      <p:sp>
        <p:nvSpPr>
          <p:cNvPr id="793" name="Google Shape;793;p41"/>
          <p:cNvSpPr/>
          <p:nvPr/>
        </p:nvSpPr>
        <p:spPr>
          <a:xfrm>
            <a:off x="302490" y="3702204"/>
            <a:ext cx="1799700" cy="862500"/>
          </a:xfrm>
          <a:prstGeom prst="rect">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latin typeface="Arial"/>
                <a:ea typeface="Arial"/>
                <a:cs typeface="Arial"/>
                <a:sym typeface="Arial"/>
              </a:rPr>
              <a:t>Giá trị sử dụng</a:t>
            </a:r>
            <a:endParaRPr sz="1400" b="0" i="0" u="none" strike="noStrike" cap="none">
              <a:latin typeface="Arial"/>
              <a:ea typeface="Arial"/>
              <a:cs typeface="Arial"/>
              <a:sym typeface="Arial"/>
            </a:endParaRPr>
          </a:p>
        </p:txBody>
      </p:sp>
      <p:sp>
        <p:nvSpPr>
          <p:cNvPr id="794" name="Google Shape;794;p41"/>
          <p:cNvSpPr/>
          <p:nvPr/>
        </p:nvSpPr>
        <p:spPr>
          <a:xfrm>
            <a:off x="3039388" y="3702205"/>
            <a:ext cx="1950000" cy="862500"/>
          </a:xfrm>
          <a:prstGeom prst="rect">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latin typeface="Arial"/>
                <a:ea typeface="Arial"/>
                <a:cs typeface="Arial"/>
                <a:sym typeface="Arial"/>
              </a:rPr>
              <a:t>Giá trị</a:t>
            </a:r>
            <a:endParaRPr sz="1400" b="0" i="0" u="none" strike="noStrike" cap="none">
              <a:latin typeface="Arial"/>
              <a:ea typeface="Arial"/>
              <a:cs typeface="Arial"/>
              <a:sym typeface="Arial"/>
            </a:endParaRPr>
          </a:p>
        </p:txBody>
      </p:sp>
      <p:cxnSp>
        <p:nvCxnSpPr>
          <p:cNvPr id="795" name="Google Shape;795;p41"/>
          <p:cNvCxnSpPr/>
          <p:nvPr/>
        </p:nvCxnSpPr>
        <p:spPr>
          <a:xfrm>
            <a:off x="1070517" y="3077737"/>
            <a:ext cx="0" cy="654300"/>
          </a:xfrm>
          <a:prstGeom prst="straightConnector1">
            <a:avLst/>
          </a:prstGeom>
          <a:noFill/>
          <a:ln w="9525" cap="flat" cmpd="sng">
            <a:solidFill>
              <a:srgbClr val="FEAA16"/>
            </a:solidFill>
            <a:prstDash val="solid"/>
            <a:round/>
            <a:headEnd type="none" w="sm" len="sm"/>
            <a:tailEnd type="triangle" w="med" len="med"/>
          </a:ln>
        </p:spPr>
      </p:cxnSp>
      <p:cxnSp>
        <p:nvCxnSpPr>
          <p:cNvPr id="796" name="Google Shape;796;p41"/>
          <p:cNvCxnSpPr>
            <a:stCxn id="793" idx="3"/>
            <a:endCxn id="794" idx="1"/>
          </p:cNvCxnSpPr>
          <p:nvPr/>
        </p:nvCxnSpPr>
        <p:spPr>
          <a:xfrm>
            <a:off x="2102190" y="4133454"/>
            <a:ext cx="937200" cy="0"/>
          </a:xfrm>
          <a:prstGeom prst="straightConnector1">
            <a:avLst/>
          </a:prstGeom>
          <a:noFill/>
          <a:ln w="9525" cap="flat" cmpd="sng">
            <a:solidFill>
              <a:srgbClr val="FEAA16"/>
            </a:solidFill>
            <a:prstDash val="solid"/>
            <a:round/>
            <a:headEnd type="none" w="sm" len="sm"/>
            <a:tailEnd type="triangle" w="med" len="med"/>
          </a:ln>
        </p:spPr>
      </p:cxnSp>
      <p:sp>
        <p:nvSpPr>
          <p:cNvPr id="797" name="Google Shape;797;p41"/>
          <p:cNvSpPr txBox="1"/>
          <p:nvPr/>
        </p:nvSpPr>
        <p:spPr>
          <a:xfrm>
            <a:off x="2206763" y="3793790"/>
            <a:ext cx="832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0" u="none" strike="noStrike" cap="none">
                <a:solidFill>
                  <a:srgbClr val="000000"/>
                </a:solidFill>
                <a:latin typeface="Meddon"/>
                <a:ea typeface="Meddon"/>
                <a:cs typeface="Meddon"/>
                <a:sym typeface="Meddon"/>
              </a:rPr>
              <a:t>sinh ra</a:t>
            </a:r>
            <a:endParaRPr sz="1800" b="0" i="0" u="none" strike="noStrike" cap="none">
              <a:solidFill>
                <a:srgbClr val="000000"/>
              </a:solidFill>
              <a:latin typeface="Meddon"/>
              <a:ea typeface="Meddon"/>
              <a:cs typeface="Meddon"/>
              <a:sym typeface="Meddon"/>
            </a:endParaRPr>
          </a:p>
        </p:txBody>
      </p:sp>
      <p:pic>
        <p:nvPicPr>
          <p:cNvPr id="798" name="Google Shape;798;p41" descr="Kết quả hình ảnh cho sức lao đông"/>
          <p:cNvPicPr preferRelativeResize="0"/>
          <p:nvPr/>
        </p:nvPicPr>
        <p:blipFill rotWithShape="1">
          <a:blip r:embed="rId4">
            <a:alphaModFix/>
          </a:blip>
          <a:srcRect/>
          <a:stretch/>
        </p:blipFill>
        <p:spPr>
          <a:xfrm>
            <a:off x="5434361" y="646499"/>
            <a:ext cx="3069892" cy="3918064"/>
          </a:xfrm>
          <a:prstGeom prst="rect">
            <a:avLst/>
          </a:prstGeom>
          <a:noFill/>
          <a:ln>
            <a:noFill/>
          </a:ln>
        </p:spPr>
      </p:pic>
      <p:pic>
        <p:nvPicPr>
          <p:cNvPr id="11" name="Picture 10">
            <a:extLst>
              <a:ext uri="{FF2B5EF4-FFF2-40B4-BE49-F238E27FC236}">
                <a16:creationId xmlns:a16="http://schemas.microsoft.com/office/drawing/2014/main" id="{3F77AFF7-EC16-40A5-B626-7B6BD2CD96D9}"/>
              </a:ext>
            </a:extLst>
          </p:cNvPr>
          <p:cNvPicPr>
            <a:picLocks noChangeAspect="1"/>
          </p:cNvPicPr>
          <p:nvPr/>
        </p:nvPicPr>
        <p:blipFill>
          <a:blip r:embed="rId5"/>
          <a:stretch>
            <a:fillRect/>
          </a:stretch>
        </p:blipFill>
        <p:spPr>
          <a:xfrm>
            <a:off x="7576457" y="112515"/>
            <a:ext cx="1376906" cy="371823"/>
          </a:xfrm>
          <a:prstGeom prst="rect">
            <a:avLst/>
          </a:prstGeom>
        </p:spPr>
      </p:pic>
    </p:spTree>
    <p:extLst>
      <p:ext uri="{BB962C8B-B14F-4D97-AF65-F5344CB8AC3E}">
        <p14:creationId xmlns:p14="http://schemas.microsoft.com/office/powerpoint/2010/main" val="26071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 calcmode="lin" valueType="num">
                                      <p:cBhvr additive="base">
                                        <p:cTn id="7" dur="500"/>
                                        <p:tgtEl>
                                          <p:spTgt spid="79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5"/>
                                        </p:tgtEl>
                                        <p:attrNameLst>
                                          <p:attrName>style.visibility</p:attrName>
                                        </p:attrNameLst>
                                      </p:cBhvr>
                                      <p:to>
                                        <p:strVal val="visible"/>
                                      </p:to>
                                    </p:set>
                                    <p:animEffect transition="in" filter="fade">
                                      <p:cBhvr>
                                        <p:cTn id="12" dur="1000"/>
                                        <p:tgtEl>
                                          <p:spTgt spid="795"/>
                                        </p:tgtEl>
                                      </p:cBhvr>
                                    </p:animEffect>
                                  </p:childTnLst>
                                </p:cTn>
                              </p:par>
                              <p:par>
                                <p:cTn id="13" presetID="10" presetClass="entr" presetSubtype="0" fill="hold" nodeType="withEffect">
                                  <p:stCondLst>
                                    <p:cond delay="0"/>
                                  </p:stCondLst>
                                  <p:childTnLst>
                                    <p:set>
                                      <p:cBhvr>
                                        <p:cTn id="14" dur="1" fill="hold">
                                          <p:stCondLst>
                                            <p:cond delay="0"/>
                                          </p:stCondLst>
                                        </p:cTn>
                                        <p:tgtEl>
                                          <p:spTgt spid="793"/>
                                        </p:tgtEl>
                                        <p:attrNameLst>
                                          <p:attrName>style.visibility</p:attrName>
                                        </p:attrNameLst>
                                      </p:cBhvr>
                                      <p:to>
                                        <p:strVal val="visible"/>
                                      </p:to>
                                    </p:set>
                                    <p:animEffect transition="in" filter="fade">
                                      <p:cBhvr>
                                        <p:cTn id="15" dur="1000"/>
                                        <p:tgtEl>
                                          <p:spTgt spid="79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97"/>
                                        </p:tgtEl>
                                        <p:attrNameLst>
                                          <p:attrName>style.visibility</p:attrName>
                                        </p:attrNameLst>
                                      </p:cBhvr>
                                      <p:to>
                                        <p:strVal val="visible"/>
                                      </p:to>
                                    </p:set>
                                    <p:animEffect transition="in" filter="fade">
                                      <p:cBhvr>
                                        <p:cTn id="20" dur="500"/>
                                        <p:tgtEl>
                                          <p:spTgt spid="797"/>
                                        </p:tgtEl>
                                      </p:cBhvr>
                                    </p:animEffect>
                                  </p:childTnLst>
                                </p:cTn>
                              </p:par>
                              <p:par>
                                <p:cTn id="21" presetID="10" presetClass="entr" presetSubtype="0" fill="hold" nodeType="withEffect">
                                  <p:stCondLst>
                                    <p:cond delay="0"/>
                                  </p:stCondLst>
                                  <p:childTnLst>
                                    <p:set>
                                      <p:cBhvr>
                                        <p:cTn id="22" dur="1" fill="hold">
                                          <p:stCondLst>
                                            <p:cond delay="0"/>
                                          </p:stCondLst>
                                        </p:cTn>
                                        <p:tgtEl>
                                          <p:spTgt spid="796"/>
                                        </p:tgtEl>
                                        <p:attrNameLst>
                                          <p:attrName>style.visibility</p:attrName>
                                        </p:attrNameLst>
                                      </p:cBhvr>
                                      <p:to>
                                        <p:strVal val="visible"/>
                                      </p:to>
                                    </p:set>
                                    <p:animEffect transition="in" filter="fade">
                                      <p:cBhvr>
                                        <p:cTn id="23" dur="500"/>
                                        <p:tgtEl>
                                          <p:spTgt spid="796"/>
                                        </p:tgtEl>
                                      </p:cBhvr>
                                    </p:animEffect>
                                  </p:childTnLst>
                                </p:cTn>
                              </p:par>
                              <p:par>
                                <p:cTn id="24" presetID="10" presetClass="entr" presetSubtype="0" fill="hold" nodeType="withEffect">
                                  <p:stCondLst>
                                    <p:cond delay="0"/>
                                  </p:stCondLst>
                                  <p:childTnLst>
                                    <p:set>
                                      <p:cBhvr>
                                        <p:cTn id="25" dur="1" fill="hold">
                                          <p:stCondLst>
                                            <p:cond delay="0"/>
                                          </p:stCondLst>
                                        </p:cTn>
                                        <p:tgtEl>
                                          <p:spTgt spid="794"/>
                                        </p:tgtEl>
                                        <p:attrNameLst>
                                          <p:attrName>style.visibility</p:attrName>
                                        </p:attrNameLst>
                                      </p:cBhvr>
                                      <p:to>
                                        <p:strVal val="visible"/>
                                      </p:to>
                                    </p:set>
                                    <p:animEffect transition="in" filter="fade">
                                      <p:cBhvr>
                                        <p:cTn id="26" dur="500"/>
                                        <p:tgtEl>
                                          <p:spTgt spid="7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8"/>
                                        </p:tgtEl>
                                        <p:attrNameLst>
                                          <p:attrName>style.visibility</p:attrName>
                                        </p:attrNameLst>
                                      </p:cBhvr>
                                      <p:to>
                                        <p:strVal val="visible"/>
                                      </p:to>
                                    </p:set>
                                    <p:animEffect transition="in" filter="fade">
                                      <p:cBhvr>
                                        <p:cTn id="31"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2"/>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Điều kiện sức lao động trở thành hàng hóa</a:t>
            </a:r>
            <a:endParaRPr b="1" dirty="0">
              <a:latin typeface="Times New Roman" panose="02020603050405020304" pitchFamily="18" charset="0"/>
              <a:cs typeface="Times New Roman" panose="02020603050405020304" pitchFamily="18" charset="0"/>
            </a:endParaRPr>
          </a:p>
        </p:txBody>
      </p:sp>
      <p:sp>
        <p:nvSpPr>
          <p:cNvPr id="804" name="Google Shape;804;p42"/>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805" name="Google Shape;805;p42"/>
          <p:cNvSpPr txBox="1">
            <a:spLocks noGrp="1"/>
          </p:cNvSpPr>
          <p:nvPr>
            <p:ph type="body" idx="1"/>
          </p:nvPr>
        </p:nvSpPr>
        <p:spPr>
          <a:xfrm>
            <a:off x="1111743" y="1339766"/>
            <a:ext cx="7392600" cy="1042800"/>
          </a:xfrm>
          <a:prstGeom prst="rect">
            <a:avLst/>
          </a:prstGeom>
          <a:noFill/>
          <a:ln>
            <a:noFill/>
          </a:ln>
        </p:spPr>
        <p:txBody>
          <a:bodyPr spcFirstLastPara="1" wrap="square" lIns="0" tIns="0" rIns="0" bIns="0" anchor="t" anchorCtr="0">
            <a:noAutofit/>
          </a:bodyPr>
          <a:lstStyle/>
          <a:p>
            <a:pPr marL="457200" lvl="0" indent="-381000" algn="l" rtl="0">
              <a:lnSpc>
                <a:spcPct val="115000"/>
              </a:lnSpc>
              <a:spcBef>
                <a:spcPts val="600"/>
              </a:spcBef>
              <a:spcAft>
                <a:spcPts val="0"/>
              </a:spcAft>
              <a:buSzPts val="2400"/>
              <a:buChar char="▪"/>
            </a:pPr>
            <a:r>
              <a:rPr lang="en" b="1"/>
              <a:t>Tự do về thân thể                       có quyền bán sức lao động</a:t>
            </a:r>
            <a:endParaRPr/>
          </a:p>
          <a:p>
            <a:pPr marL="457200" lvl="0" indent="-381000" algn="l" rtl="0">
              <a:lnSpc>
                <a:spcPct val="115000"/>
              </a:lnSpc>
              <a:spcBef>
                <a:spcPts val="600"/>
              </a:spcBef>
              <a:spcAft>
                <a:spcPts val="0"/>
              </a:spcAft>
              <a:buSzPts val="2400"/>
              <a:buChar char="▪"/>
            </a:pPr>
            <a:r>
              <a:rPr lang="en" b="1"/>
              <a:t>Vô sản</a:t>
            </a:r>
            <a:endParaRPr b="1"/>
          </a:p>
        </p:txBody>
      </p:sp>
      <p:sp>
        <p:nvSpPr>
          <p:cNvPr id="806" name="Google Shape;806;p42"/>
          <p:cNvSpPr/>
          <p:nvPr/>
        </p:nvSpPr>
        <p:spPr>
          <a:xfrm>
            <a:off x="3774310" y="1492824"/>
            <a:ext cx="646800" cy="178500"/>
          </a:xfrm>
          <a:prstGeom prst="rightArrow">
            <a:avLst>
              <a:gd name="adj1" fmla="val 50000"/>
              <a:gd name="adj2" fmla="val 50000"/>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07" name="Google Shape;807;p42" descr="Kết quả hình ảnh cho nô lệ"/>
          <p:cNvPicPr preferRelativeResize="0"/>
          <p:nvPr/>
        </p:nvPicPr>
        <p:blipFill rotWithShape="1">
          <a:blip r:embed="rId3">
            <a:alphaModFix/>
          </a:blip>
          <a:srcRect/>
          <a:stretch/>
        </p:blipFill>
        <p:spPr>
          <a:xfrm>
            <a:off x="866416" y="2404288"/>
            <a:ext cx="3348744" cy="1884294"/>
          </a:xfrm>
          <a:prstGeom prst="rect">
            <a:avLst/>
          </a:prstGeom>
          <a:noFill/>
          <a:ln>
            <a:noFill/>
          </a:ln>
        </p:spPr>
      </p:pic>
      <p:pic>
        <p:nvPicPr>
          <p:cNvPr id="808" name="Google Shape;808;p42" descr="Kết quả hình ảnh cho thợ may"/>
          <p:cNvPicPr preferRelativeResize="0"/>
          <p:nvPr/>
        </p:nvPicPr>
        <p:blipFill rotWithShape="1">
          <a:blip r:embed="rId4">
            <a:alphaModFix/>
          </a:blip>
          <a:srcRect/>
          <a:stretch/>
        </p:blipFill>
        <p:spPr>
          <a:xfrm>
            <a:off x="4582700" y="2382522"/>
            <a:ext cx="3348744" cy="1878640"/>
          </a:xfrm>
          <a:prstGeom prst="rect">
            <a:avLst/>
          </a:prstGeom>
          <a:noFill/>
          <a:ln>
            <a:noFill/>
          </a:ln>
        </p:spPr>
      </p:pic>
    </p:spTree>
    <p:extLst>
      <p:ext uri="{BB962C8B-B14F-4D97-AF65-F5344CB8AC3E}">
        <p14:creationId xmlns:p14="http://schemas.microsoft.com/office/powerpoint/2010/main" val="6729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3"/>
                                        </p:tgtEl>
                                        <p:attrNameLst>
                                          <p:attrName>style.visibility</p:attrName>
                                        </p:attrNameLst>
                                      </p:cBhvr>
                                      <p:to>
                                        <p:strVal val="visible"/>
                                      </p:to>
                                    </p:set>
                                    <p:animEffect transition="in" filter="fade">
                                      <p:cBhvr>
                                        <p:cTn id="7" dur="500"/>
                                        <p:tgtEl>
                                          <p:spTgt spid="8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5">
                                            <p:txEl>
                                              <p:pRg st="0" end="0"/>
                                            </p:txEl>
                                          </p:spTgt>
                                        </p:tgtEl>
                                        <p:attrNameLst>
                                          <p:attrName>style.visibility</p:attrName>
                                        </p:attrNameLst>
                                      </p:cBhvr>
                                      <p:to>
                                        <p:strVal val="visible"/>
                                      </p:to>
                                    </p:set>
                                    <p:animEffect transition="in" filter="fade">
                                      <p:cBhvr>
                                        <p:cTn id="12" dur="500"/>
                                        <p:tgtEl>
                                          <p:spTgt spid="80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5">
                                            <p:txEl>
                                              <p:pRg st="1" end="1"/>
                                            </p:txEl>
                                          </p:spTgt>
                                        </p:tgtEl>
                                        <p:attrNameLst>
                                          <p:attrName>style.visibility</p:attrName>
                                        </p:attrNameLst>
                                      </p:cBhvr>
                                      <p:to>
                                        <p:strVal val="visible"/>
                                      </p:to>
                                    </p:set>
                                    <p:animEffect transition="in" filter="fade">
                                      <p:cBhvr>
                                        <p:cTn id="17" dur="500"/>
                                        <p:tgtEl>
                                          <p:spTgt spid="80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6"/>
                                        </p:tgtEl>
                                        <p:attrNameLst>
                                          <p:attrName>style.visibility</p:attrName>
                                        </p:attrNameLst>
                                      </p:cBhvr>
                                      <p:to>
                                        <p:strVal val="visible"/>
                                      </p:to>
                                    </p:set>
                                    <p:animEffect transition="in" filter="fade">
                                      <p:cBhvr>
                                        <p:cTn id="22" dur="500"/>
                                        <p:tgtEl>
                                          <p:spTgt spid="8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7"/>
                                        </p:tgtEl>
                                        <p:attrNameLst>
                                          <p:attrName>style.visibility</p:attrName>
                                        </p:attrNameLst>
                                      </p:cBhvr>
                                      <p:to>
                                        <p:strVal val="visible"/>
                                      </p:to>
                                    </p:set>
                                    <p:animEffect transition="in" filter="fade">
                                      <p:cBhvr>
                                        <p:cTn id="27" dur="500"/>
                                        <p:tgtEl>
                                          <p:spTgt spid="807"/>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808"/>
                                        </p:tgtEl>
                                        <p:attrNameLst>
                                          <p:attrName>style.visibility</p:attrName>
                                        </p:attrNameLst>
                                      </p:cBhvr>
                                      <p:to>
                                        <p:strVal val="visible"/>
                                      </p:to>
                                    </p:set>
                                    <p:anim calcmode="lin" valueType="num">
                                      <p:cBhvr additive="base">
                                        <p:cTn id="32" dur="500"/>
                                        <p:tgtEl>
                                          <p:spTgt spid="808"/>
                                        </p:tgtEl>
                                        <p:attrNameLst>
                                          <p:attrName>ppt_w</p:attrName>
                                        </p:attrNameLst>
                                      </p:cBhvr>
                                      <p:tavLst>
                                        <p:tav tm="0">
                                          <p:val>
                                            <p:strVal val="0"/>
                                          </p:val>
                                        </p:tav>
                                        <p:tav tm="100000">
                                          <p:val>
                                            <p:strVal val="#ppt_w"/>
                                          </p:val>
                                        </p:tav>
                                      </p:tavLst>
                                    </p:anim>
                                    <p:anim calcmode="lin" valueType="num">
                                      <p:cBhvr additive="base">
                                        <p:cTn id="33" dur="500"/>
                                        <p:tgtEl>
                                          <p:spTgt spid="80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44"/>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Giá trị hàng hóa sức lao động</a:t>
            </a:r>
            <a:endParaRPr b="1" dirty="0">
              <a:latin typeface="Times New Roman" panose="02020603050405020304" pitchFamily="18" charset="0"/>
              <a:cs typeface="Times New Roman" panose="02020603050405020304" pitchFamily="18" charset="0"/>
            </a:endParaRPr>
          </a:p>
        </p:txBody>
      </p:sp>
      <p:sp>
        <p:nvSpPr>
          <p:cNvPr id="819" name="Google Shape;819;p44"/>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820" name="Google Shape;820;p44"/>
          <p:cNvSpPr/>
          <p:nvPr/>
        </p:nvSpPr>
        <p:spPr>
          <a:xfrm>
            <a:off x="4287796" y="1591677"/>
            <a:ext cx="4522572" cy="1522226"/>
          </a:xfrm>
          <a:prstGeom prst="homePlate">
            <a:avLst>
              <a:gd name="adj" fmla="val 50000"/>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lvl="0" indent="0" algn="l" rtl="0">
              <a:spcBef>
                <a:spcPts val="0"/>
              </a:spcBef>
              <a:spcAft>
                <a:spcPts val="0"/>
              </a:spcAft>
              <a:buNone/>
            </a:pPr>
            <a:r>
              <a:rPr lang="en" sz="2000" dirty="0">
                <a:solidFill>
                  <a:schemeClr val="dk1"/>
                </a:solidFill>
                <a:latin typeface="Times New Roman" panose="02020603050405020304" pitchFamily="18" charset="0"/>
                <a:cs typeface="Times New Roman" panose="02020603050405020304" pitchFamily="18" charset="0"/>
              </a:rPr>
              <a:t>+ Thời gian tái sản xuất sức lao động = thời gian lao động xã hội cần để sản xuất tư liệu nuôi sống bản thân công nhân và gia đình họ</a:t>
            </a:r>
            <a:endParaRPr sz="2000" dirty="0">
              <a:solidFill>
                <a:schemeClr val="dk1"/>
              </a:solidFill>
              <a:latin typeface="Times New Roman" panose="02020603050405020304" pitchFamily="18" charset="0"/>
              <a:cs typeface="Times New Roman" panose="02020603050405020304" pitchFamily="18" charset="0"/>
            </a:endParaRPr>
          </a:p>
        </p:txBody>
      </p:sp>
      <p:sp>
        <p:nvSpPr>
          <p:cNvPr id="821" name="Google Shape;821;p44"/>
          <p:cNvSpPr/>
          <p:nvPr/>
        </p:nvSpPr>
        <p:spPr>
          <a:xfrm>
            <a:off x="661099" y="1591677"/>
            <a:ext cx="3379933" cy="1522226"/>
          </a:xfrm>
          <a:prstGeom prst="homePlate">
            <a:avLst>
              <a:gd name="adj" fmla="val 50000"/>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lvl="0" indent="0" algn="l" rtl="0">
              <a:spcBef>
                <a:spcPts val="0"/>
              </a:spcBef>
              <a:spcAft>
                <a:spcPts val="0"/>
              </a:spcAft>
              <a:buNone/>
            </a:pPr>
            <a:r>
              <a:rPr lang="en" sz="2000" dirty="0">
                <a:solidFill>
                  <a:schemeClr val="dk1"/>
                </a:solidFill>
                <a:latin typeface="Times New Roman" panose="02020603050405020304" pitchFamily="18" charset="0"/>
                <a:cs typeface="Times New Roman" panose="02020603050405020304" pitchFamily="18" charset="0"/>
              </a:rPr>
              <a:t>+ Do thời gian lao động xã hội cần thiết để xuất và tái </a:t>
            </a:r>
            <a:r>
              <a:rPr lang="en" sz="2000" dirty="0">
                <a:latin typeface="Times New Roman" panose="02020603050405020304" pitchFamily="18" charset="0"/>
                <a:cs typeface="Times New Roman" panose="02020603050405020304" pitchFamily="18" charset="0"/>
              </a:rPr>
              <a:t>s</a:t>
            </a:r>
            <a:r>
              <a:rPr lang="en" sz="2000" dirty="0">
                <a:solidFill>
                  <a:schemeClr val="dk1"/>
                </a:solidFill>
                <a:latin typeface="Times New Roman" panose="02020603050405020304" pitchFamily="18" charset="0"/>
                <a:cs typeface="Times New Roman" panose="02020603050405020304" pitchFamily="18" charset="0"/>
              </a:rPr>
              <a:t>ản suất lao động</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22" name="Google Shape;822;p44"/>
          <p:cNvSpPr/>
          <p:nvPr/>
        </p:nvSpPr>
        <p:spPr>
          <a:xfrm>
            <a:off x="2211860" y="3509319"/>
            <a:ext cx="5498756" cy="1402681"/>
          </a:xfrm>
          <a:prstGeom prst="homePlate">
            <a:avLst>
              <a:gd name="adj" fmla="val 50000"/>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2000" i="0" u="none" strike="noStrike" cap="none" dirty="0">
                <a:solidFill>
                  <a:schemeClr val="dk1"/>
                </a:solidFill>
                <a:latin typeface="Times New Roman" panose="02020603050405020304" pitchFamily="18" charset="0"/>
                <a:cs typeface="Times New Roman" panose="02020603050405020304" pitchFamily="18" charset="0"/>
                <a:sym typeface="Arial"/>
              </a:rPr>
              <a:t>+ Sức lao động tồn tại như năng lực sống của con người, muốn tái sản xuất ra năng lực lao động cần tiêu dùng một lượng tư liệu sinh hoạt nhất định, thỏa mãn nhu cầu gia đình con cái </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23" name="Google Shape;823;p44"/>
          <p:cNvSpPr/>
          <p:nvPr/>
        </p:nvSpPr>
        <p:spPr>
          <a:xfrm>
            <a:off x="141888" y="4359450"/>
            <a:ext cx="1106784" cy="914436"/>
          </a:xfrm>
          <a:prstGeom prst="cloud">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4342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8"/>
                                        </p:tgtEl>
                                        <p:attrNameLst>
                                          <p:attrName>style.visibility</p:attrName>
                                        </p:attrNameLst>
                                      </p:cBhvr>
                                      <p:to>
                                        <p:strVal val="visible"/>
                                      </p:to>
                                    </p:set>
                                    <p:anim calcmode="lin" valueType="num">
                                      <p:cBhvr additive="base">
                                        <p:cTn id="7" dur="500"/>
                                        <p:tgtEl>
                                          <p:spTgt spid="81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1"/>
                                        </p:tgtEl>
                                        <p:attrNameLst>
                                          <p:attrName>style.visibility</p:attrName>
                                        </p:attrNameLst>
                                      </p:cBhvr>
                                      <p:to>
                                        <p:strVal val="visible"/>
                                      </p:to>
                                    </p:set>
                                    <p:animEffect transition="in" filter="fade">
                                      <p:cBhvr>
                                        <p:cTn id="12" dur="500"/>
                                        <p:tgtEl>
                                          <p:spTgt spid="8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0"/>
                                        </p:tgtEl>
                                        <p:attrNameLst>
                                          <p:attrName>style.visibility</p:attrName>
                                        </p:attrNameLst>
                                      </p:cBhvr>
                                      <p:to>
                                        <p:strVal val="visible"/>
                                      </p:to>
                                    </p:set>
                                    <p:animEffect transition="in" filter="fade">
                                      <p:cBhvr>
                                        <p:cTn id="17" dur="500"/>
                                        <p:tgtEl>
                                          <p:spTgt spid="8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2"/>
                                        </p:tgtEl>
                                        <p:attrNameLst>
                                          <p:attrName>style.visibility</p:attrName>
                                        </p:attrNameLst>
                                      </p:cBhvr>
                                      <p:to>
                                        <p:strVal val="visible"/>
                                      </p:to>
                                    </p:set>
                                    <p:animEffect transition="in" filter="fade">
                                      <p:cBhvr>
                                        <p:cTn id="22" dur="5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5"/>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Giá trị hàng hóa sức lao động</a:t>
            </a:r>
            <a:endParaRPr b="1" dirty="0">
              <a:latin typeface="Times New Roman" panose="02020603050405020304" pitchFamily="18" charset="0"/>
              <a:cs typeface="Times New Roman" panose="02020603050405020304" pitchFamily="18" charset="0"/>
            </a:endParaRPr>
          </a:p>
        </p:txBody>
      </p:sp>
      <p:sp>
        <p:nvSpPr>
          <p:cNvPr id="829" name="Google Shape;829;p45"/>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830" name="Google Shape;830;p45"/>
          <p:cNvSpPr/>
          <p:nvPr/>
        </p:nvSpPr>
        <p:spPr>
          <a:xfrm>
            <a:off x="2396359" y="1734279"/>
            <a:ext cx="4352400" cy="9144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2000" i="0" u="none" strike="noStrike" cap="none" dirty="0">
                <a:solidFill>
                  <a:schemeClr val="dk1"/>
                </a:solidFill>
                <a:latin typeface="Times New Roman" panose="02020603050405020304" pitchFamily="18" charset="0"/>
                <a:cs typeface="Times New Roman" panose="02020603050405020304" pitchFamily="18" charset="0"/>
                <a:sym typeface="Arial"/>
              </a:rPr>
              <a:t>+ Là hàng hóa đặc biệt, bao hàm cả yếu tố tinh thần và lịch sử </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31" name="Google Shape;831;p45"/>
          <p:cNvSpPr/>
          <p:nvPr/>
        </p:nvSpPr>
        <p:spPr>
          <a:xfrm>
            <a:off x="6748881" y="2064818"/>
            <a:ext cx="1286400" cy="2002800"/>
          </a:xfrm>
          <a:prstGeom prst="curvedLeftArrow">
            <a:avLst>
              <a:gd name="adj1" fmla="val 25000"/>
              <a:gd name="adj2" fmla="val 50000"/>
              <a:gd name="adj3" fmla="val 25000"/>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32" name="Google Shape;832;p45"/>
          <p:cNvSpPr/>
          <p:nvPr/>
        </p:nvSpPr>
        <p:spPr>
          <a:xfrm>
            <a:off x="4893276" y="2829697"/>
            <a:ext cx="1855625" cy="1458524"/>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Times New Roman" panose="02020603050405020304" pitchFamily="18" charset="0"/>
                <a:cs typeface="Times New Roman" panose="02020603050405020304" pitchFamily="18" charset="0"/>
                <a:sym typeface="Arial"/>
              </a:rPr>
              <a:t>Yếu tố tinh thần gồm nhu cầu về tinh thần, văn hóa..</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33" name="Google Shape;833;p45"/>
          <p:cNvSpPr/>
          <p:nvPr/>
        </p:nvSpPr>
        <p:spPr>
          <a:xfrm>
            <a:off x="945312" y="2113525"/>
            <a:ext cx="1437900" cy="1953900"/>
          </a:xfrm>
          <a:prstGeom prst="curvedRightArrow">
            <a:avLst>
              <a:gd name="adj1" fmla="val 25000"/>
              <a:gd name="adj2" fmla="val 50000"/>
              <a:gd name="adj3" fmla="val 25000"/>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34" name="Google Shape;834;p45"/>
          <p:cNvSpPr/>
          <p:nvPr/>
        </p:nvSpPr>
        <p:spPr>
          <a:xfrm>
            <a:off x="2369584" y="2829697"/>
            <a:ext cx="2004708" cy="1458524"/>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Times New Roman" panose="02020603050405020304" pitchFamily="18" charset="0"/>
                <a:cs typeface="Times New Roman" panose="02020603050405020304" pitchFamily="18" charset="0"/>
                <a:sym typeface="Arial"/>
              </a:rPr>
              <a:t>Yếu tố lịch sử: nhu cầu phụ thuộc vào hoàn cảnh lịch sử mỗi nước </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35" name="Google Shape;835;p45"/>
          <p:cNvSpPr/>
          <p:nvPr/>
        </p:nvSpPr>
        <p:spPr>
          <a:xfrm>
            <a:off x="4125500" y="4288221"/>
            <a:ext cx="914400" cy="764879"/>
          </a:xfrm>
          <a:prstGeom prst="smileyFace">
            <a:avLst>
              <a:gd name="adj" fmla="val 4653"/>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5087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6"/>
          <p:cNvSpPr txBox="1"/>
          <p:nvPr/>
        </p:nvSpPr>
        <p:spPr>
          <a:xfrm>
            <a:off x="345990" y="1643449"/>
            <a:ext cx="6944496" cy="1952367"/>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lt1"/>
              </a:buClr>
              <a:buSzPts val="2400"/>
              <a:buFont typeface="Barlow Light"/>
              <a:buNone/>
            </a:pPr>
            <a:r>
              <a:rPr lang="en" sz="2000" b="1" i="1" u="none" strike="noStrike" cap="none" dirty="0">
                <a:solidFill>
                  <a:schemeClr val="dk1"/>
                </a:solidFill>
                <a:latin typeface="Times New Roman" panose="02020603050405020304" pitchFamily="18" charset="0"/>
                <a:ea typeface="Barlow Light"/>
                <a:cs typeface="Times New Roman" panose="02020603050405020304" pitchFamily="18" charset="0"/>
                <a:sym typeface="Barlow Light"/>
              </a:rPr>
              <a:t>Một là</a:t>
            </a:r>
            <a:r>
              <a:rPr lang="en" sz="2000" i="0" u="none" strike="noStrike" cap="none" dirty="0">
                <a:solidFill>
                  <a:schemeClr val="dk1"/>
                </a:solidFill>
                <a:latin typeface="Times New Roman" panose="02020603050405020304" pitchFamily="18" charset="0"/>
                <a:ea typeface="Barlow Light"/>
                <a:cs typeface="Times New Roman" panose="02020603050405020304" pitchFamily="18" charset="0"/>
                <a:sym typeface="Barlow Light"/>
              </a:rPr>
              <a:t>, giá trị tư liệu sinh hoạt cần thiết (cả vật chất, tinh thần) để tái sản xuất ra sức lao động.</a:t>
            </a:r>
          </a:p>
          <a:p>
            <a:pPr marL="457200" marR="0" lvl="0" indent="-381000" algn="l" rtl="0">
              <a:lnSpc>
                <a:spcPct val="115000"/>
              </a:lnSpc>
              <a:spcBef>
                <a:spcPts val="0"/>
              </a:spcBef>
              <a:spcAft>
                <a:spcPts val="0"/>
              </a:spcAft>
              <a:buClr>
                <a:schemeClr val="lt1"/>
              </a:buClr>
              <a:buSzPts val="2400"/>
              <a:buFont typeface="Barlow Light"/>
              <a:buNone/>
            </a:pPr>
            <a:r>
              <a:rPr lang="en-US" sz="2000" b="1" i="1" dirty="0">
                <a:solidFill>
                  <a:schemeClr val="dk1"/>
                </a:solidFill>
                <a:latin typeface="Times New Roman" panose="02020603050405020304" pitchFamily="18" charset="0"/>
                <a:cs typeface="Times New Roman" panose="02020603050405020304" pitchFamily="18" charset="0"/>
                <a:sym typeface="Barlow Light"/>
              </a:rPr>
              <a:t>H</a:t>
            </a:r>
            <a:r>
              <a:rPr lang="en" sz="2000" b="1" i="1" dirty="0">
                <a:solidFill>
                  <a:schemeClr val="dk1"/>
                </a:solidFill>
                <a:latin typeface="Times New Roman" panose="02020603050405020304" pitchFamily="18" charset="0"/>
                <a:cs typeface="Times New Roman" panose="02020603050405020304" pitchFamily="18" charset="0"/>
                <a:sym typeface="Barlow Light"/>
              </a:rPr>
              <a:t>ai là</a:t>
            </a:r>
            <a:r>
              <a:rPr lang="en" sz="2000" dirty="0">
                <a:solidFill>
                  <a:schemeClr val="dk1"/>
                </a:solidFill>
                <a:latin typeface="Times New Roman" panose="02020603050405020304" pitchFamily="18" charset="0"/>
                <a:cs typeface="Times New Roman" panose="02020603050405020304" pitchFamily="18" charset="0"/>
                <a:sym typeface="Barlow Light"/>
              </a:rPr>
              <a:t>, phí tổn đào tạo lao động.</a:t>
            </a:r>
          </a:p>
          <a:p>
            <a:pPr marL="457200" marR="0" lvl="0" indent="-381000" algn="l" rtl="0">
              <a:lnSpc>
                <a:spcPct val="115000"/>
              </a:lnSpc>
              <a:spcBef>
                <a:spcPts val="0"/>
              </a:spcBef>
              <a:spcAft>
                <a:spcPts val="0"/>
              </a:spcAft>
              <a:buClr>
                <a:schemeClr val="lt1"/>
              </a:buClr>
              <a:buSzPts val="2400"/>
              <a:buFont typeface="Barlow Light"/>
              <a:buNone/>
            </a:pPr>
            <a:r>
              <a:rPr lang="en-US" sz="2000" b="1" i="1" dirty="0">
                <a:solidFill>
                  <a:schemeClr val="dk1"/>
                </a:solidFill>
                <a:latin typeface="Times New Roman" panose="02020603050405020304" pitchFamily="18" charset="0"/>
                <a:cs typeface="Times New Roman" panose="02020603050405020304" pitchFamily="18" charset="0"/>
                <a:sym typeface="Barlow Light"/>
              </a:rPr>
              <a:t>B</a:t>
            </a:r>
            <a:r>
              <a:rPr lang="en" sz="2000" b="1" i="1" dirty="0">
                <a:solidFill>
                  <a:schemeClr val="dk1"/>
                </a:solidFill>
                <a:latin typeface="Times New Roman" panose="02020603050405020304" pitchFamily="18" charset="0"/>
                <a:cs typeface="Times New Roman" panose="02020603050405020304" pitchFamily="18" charset="0"/>
                <a:sym typeface="Barlow Light"/>
              </a:rPr>
              <a:t>a là</a:t>
            </a:r>
            <a:r>
              <a:rPr lang="en" sz="2000" dirty="0">
                <a:solidFill>
                  <a:schemeClr val="dk1"/>
                </a:solidFill>
                <a:latin typeface="Times New Roman" panose="02020603050405020304" pitchFamily="18" charset="0"/>
                <a:cs typeface="Times New Roman" panose="02020603050405020304" pitchFamily="18" charset="0"/>
                <a:sym typeface="Barlow Light"/>
              </a:rPr>
              <a:t>, giá trị tư liệu sinh hoạt cần thiết (cả vật chất và tinh thần) nuôi con của người lao động.</a:t>
            </a:r>
            <a:endParaRPr sz="2000" dirty="0">
              <a:latin typeface="Times New Roman" panose="02020603050405020304" pitchFamily="18" charset="0"/>
              <a:cs typeface="Times New Roman" panose="02020603050405020304" pitchFamily="18" charset="0"/>
            </a:endParaRPr>
          </a:p>
        </p:txBody>
      </p:sp>
      <p:cxnSp>
        <p:nvCxnSpPr>
          <p:cNvPr id="846" name="Google Shape;846;p46"/>
          <p:cNvCxnSpPr/>
          <p:nvPr/>
        </p:nvCxnSpPr>
        <p:spPr>
          <a:xfrm>
            <a:off x="4546600" y="1847850"/>
            <a:ext cx="914400" cy="914400"/>
          </a:xfrm>
          <a:prstGeom prst="straightConnector1">
            <a:avLst/>
          </a:prstGeom>
          <a:noFill/>
          <a:ln w="9525" cap="flat" cmpd="sng">
            <a:solidFill>
              <a:srgbClr val="FEAA16"/>
            </a:solidFill>
            <a:prstDash val="solid"/>
            <a:round/>
            <a:headEnd type="none" w="sm" len="sm"/>
            <a:tailEnd type="triangle" w="med" len="med"/>
          </a:ln>
        </p:spPr>
      </p:cxnSp>
      <p:sp>
        <p:nvSpPr>
          <p:cNvPr id="14" name="Google Shape;828;p45">
            <a:extLst>
              <a:ext uri="{FF2B5EF4-FFF2-40B4-BE49-F238E27FC236}">
                <a16:creationId xmlns:a16="http://schemas.microsoft.com/office/drawing/2014/main" id="{9FC49BE5-05B0-4354-A756-F38D3EED53CF}"/>
              </a:ext>
            </a:extLst>
          </p:cNvPr>
          <p:cNvSpPr txBox="1">
            <a:spLocks/>
          </p:cNvSpPr>
          <p:nvPr/>
        </p:nvSpPr>
        <p:spPr>
          <a:xfrm>
            <a:off x="0" y="614873"/>
            <a:ext cx="7843200" cy="65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9pPr>
          </a:lstStyle>
          <a:p>
            <a:pPr>
              <a:buSzPts val="2600"/>
            </a:pPr>
            <a:r>
              <a:rPr lang="en-US" sz="2600" b="1" dirty="0" err="1">
                <a:latin typeface="Times New Roman" panose="02020603050405020304" pitchFamily="18" charset="0"/>
                <a:cs typeface="Times New Roman" panose="02020603050405020304" pitchFamily="18" charset="0"/>
              </a:rPr>
              <a:t>Giá</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trị</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hàng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hóa</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sức</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lao</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động</a:t>
            </a:r>
            <a:endParaRPr lang="en-US" sz="2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1DE1757-05E6-4AF2-B2FD-4F762B023315}"/>
              </a:ext>
            </a:extLst>
          </p:cNvPr>
          <p:cNvPicPr>
            <a:picLocks noChangeAspect="1"/>
          </p:cNvPicPr>
          <p:nvPr/>
        </p:nvPicPr>
        <p:blipFill>
          <a:blip r:embed="rId3"/>
          <a:stretch>
            <a:fillRect/>
          </a:stretch>
        </p:blipFill>
        <p:spPr>
          <a:xfrm>
            <a:off x="7615646" y="160817"/>
            <a:ext cx="1356266" cy="366249"/>
          </a:xfrm>
          <a:prstGeom prst="rect">
            <a:avLst/>
          </a:prstGeom>
        </p:spPr>
      </p:pic>
    </p:spTree>
    <p:extLst>
      <p:ext uri="{BB962C8B-B14F-4D97-AF65-F5344CB8AC3E}">
        <p14:creationId xmlns:p14="http://schemas.microsoft.com/office/powerpoint/2010/main" val="11035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0"/>
                                        </p:tgtEl>
                                        <p:attrNameLst>
                                          <p:attrName>style.visibility</p:attrName>
                                        </p:attrNameLst>
                                      </p:cBhvr>
                                      <p:to>
                                        <p:strVal val="visible"/>
                                      </p:to>
                                    </p:set>
                                    <p:animEffect transition="in" filter="fade">
                                      <p:cBhvr>
                                        <p:cTn id="7" dur="5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7"/>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Giá trị sử dụng của hàng hóa sức lao động</a:t>
            </a:r>
            <a:endParaRPr b="1" dirty="0">
              <a:latin typeface="Times New Roman" panose="02020603050405020304" pitchFamily="18" charset="0"/>
              <a:cs typeface="Times New Roman" panose="02020603050405020304" pitchFamily="18" charset="0"/>
            </a:endParaRPr>
          </a:p>
        </p:txBody>
      </p:sp>
      <p:sp>
        <p:nvSpPr>
          <p:cNvPr id="854" name="Google Shape;854;p47"/>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855" name="Google Shape;855;p47"/>
          <p:cNvSpPr/>
          <p:nvPr/>
        </p:nvSpPr>
        <p:spPr>
          <a:xfrm>
            <a:off x="661100" y="1889136"/>
            <a:ext cx="7663995" cy="1365228"/>
          </a:xfrm>
          <a:prstGeom prst="cloud">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i="0" u="none" strike="noStrike" cap="none" dirty="0">
                <a:solidFill>
                  <a:schemeClr val="dk1"/>
                </a:solidFill>
                <a:latin typeface="Times New Roman" panose="02020603050405020304" pitchFamily="18" charset="0"/>
                <a:cs typeface="Times New Roman" panose="02020603050405020304" pitchFamily="18" charset="0"/>
                <a:sym typeface="Arial"/>
              </a:rPr>
              <a:t>Thể hiện ra trong quá trình tiêu dùng sức lao động, nghĩa là quá trình lao động của người công nhân</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36527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fade">
                                      <p:cBhvr>
                                        <p:cTn id="7" dur="500"/>
                                        <p:tgtEl>
                                          <p:spTgt spid="85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49"/>
          <p:cNvSpPr txBox="1">
            <a:spLocks noGrp="1"/>
          </p:cNvSpPr>
          <p:nvPr>
            <p:ph type="body" idx="1"/>
          </p:nvPr>
        </p:nvSpPr>
        <p:spPr>
          <a:xfrm>
            <a:off x="1433384" y="660475"/>
            <a:ext cx="6240162" cy="2465784"/>
          </a:xfrm>
          <a:prstGeom prst="rect">
            <a:avLst/>
          </a:prstGeom>
          <a:noFill/>
          <a:ln>
            <a:noFill/>
          </a:ln>
        </p:spPr>
        <p:txBody>
          <a:bodyPr spcFirstLastPara="1" wrap="square" lIns="0" tIns="0" rIns="0" bIns="0" anchor="t" anchorCtr="0">
            <a:noAutofit/>
          </a:bodyPr>
          <a:lstStyle/>
          <a:p>
            <a:pPr marL="457200" lvl="0" indent="-457200" algn="l" rtl="0">
              <a:lnSpc>
                <a:spcPct val="100000"/>
              </a:lnSpc>
              <a:spcBef>
                <a:spcPts val="600"/>
              </a:spcBef>
              <a:spcAft>
                <a:spcPts val="0"/>
              </a:spcAft>
              <a:buClr>
                <a:schemeClr val="lt1"/>
              </a:buClr>
              <a:buSzPts val="3600"/>
              <a:buFont typeface="Barlow SemiBold"/>
              <a:buChar char="▪"/>
            </a:pPr>
            <a:r>
              <a:rPr lang="en" sz="2000" dirty="0">
                <a:latin typeface="Times New Roman" panose="02020603050405020304" pitchFamily="18" charset="0"/>
                <a:cs typeface="Times New Roman" panose="02020603050405020304" pitchFamily="18" charset="0"/>
              </a:rPr>
              <a:t>Giá trị sử dụng của hàng hoá sức lao động có chất đặc biệt, nó là nguồn gốc sinh ra giá trị, tức là nó có thể tạo ra giá trị mới lớn hơn giá trị của bản thân nó. </a:t>
            </a:r>
            <a:endParaRPr sz="2000" dirty="0">
              <a:latin typeface="Times New Roman" panose="02020603050405020304" pitchFamily="18" charset="0"/>
              <a:cs typeface="Times New Roman" panose="02020603050405020304" pitchFamily="18" charset="0"/>
            </a:endParaRPr>
          </a:p>
          <a:p>
            <a:pPr marL="457200" lvl="0" indent="-457200" algn="l" rtl="0">
              <a:lnSpc>
                <a:spcPct val="100000"/>
              </a:lnSpc>
              <a:spcBef>
                <a:spcPts val="600"/>
              </a:spcBef>
              <a:spcAft>
                <a:spcPts val="0"/>
              </a:spcAft>
              <a:buClr>
                <a:schemeClr val="lt1"/>
              </a:buClr>
              <a:buSzPts val="3600"/>
              <a:buFont typeface="Barlow SemiBold"/>
              <a:buChar char="▪"/>
            </a:pPr>
            <a:r>
              <a:rPr lang="en" sz="2000" dirty="0">
                <a:latin typeface="Times New Roman" panose="02020603050405020304" pitchFamily="18" charset="0"/>
                <a:cs typeface="Times New Roman" panose="02020603050405020304" pitchFamily="18" charset="0"/>
              </a:rPr>
              <a:t>Đây chính là chìa khoá để giải thích mâu thuẫn của công thức chung của tư bản. </a:t>
            </a:r>
            <a:endParaRPr sz="2000" dirty="0">
              <a:latin typeface="Times New Roman" panose="02020603050405020304" pitchFamily="18" charset="0"/>
              <a:cs typeface="Times New Roman" panose="02020603050405020304" pitchFamily="18" charset="0"/>
            </a:endParaRPr>
          </a:p>
        </p:txBody>
      </p:sp>
      <p:sp>
        <p:nvSpPr>
          <p:cNvPr id="876" name="Google Shape;876;p49"/>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42418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5">
                                            <p:txEl>
                                              <p:pRg st="0" end="0"/>
                                            </p:txEl>
                                          </p:spTgt>
                                        </p:tgtEl>
                                        <p:attrNameLst>
                                          <p:attrName>style.visibility</p:attrName>
                                        </p:attrNameLst>
                                      </p:cBhvr>
                                      <p:to>
                                        <p:strVal val="visible"/>
                                      </p:to>
                                    </p:set>
                                    <p:animEffect transition="in" filter="fade">
                                      <p:cBhvr>
                                        <p:cTn id="7" dur="500"/>
                                        <p:tgtEl>
                                          <p:spTgt spid="8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5">
                                            <p:txEl>
                                              <p:pRg st="1" end="1"/>
                                            </p:txEl>
                                          </p:spTgt>
                                        </p:tgtEl>
                                        <p:attrNameLst>
                                          <p:attrName>style.visibility</p:attrName>
                                        </p:attrNameLst>
                                      </p:cBhvr>
                                      <p:to>
                                        <p:strVal val="visible"/>
                                      </p:to>
                                    </p:set>
                                    <p:animEffect transition="in" filter="fade">
                                      <p:cBhvr>
                                        <p:cTn id="12" dur="500"/>
                                        <p:tgtEl>
                                          <p:spTgt spid="8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7"/>
          <p:cNvSpPr txBox="1">
            <a:spLocks noGrp="1"/>
          </p:cNvSpPr>
          <p:nvPr>
            <p:ph type="ctrTitle"/>
          </p:nvPr>
        </p:nvSpPr>
        <p:spPr>
          <a:xfrm>
            <a:off x="589224" y="2286000"/>
            <a:ext cx="6306875" cy="508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3600"/>
              <a:buNone/>
            </a:pPr>
            <a:r>
              <a:rPr lang="en" sz="3200" b="1" dirty="0">
                <a:latin typeface="Times New Roman" panose="02020603050405020304" pitchFamily="18" charset="0"/>
                <a:cs typeface="Times New Roman" panose="02020603050405020304" pitchFamily="18" charset="0"/>
              </a:rPr>
              <a:t>1.1.</a:t>
            </a:r>
            <a:r>
              <a:rPr lang="en" sz="3200" b="1" dirty="0">
                <a:solidFill>
                  <a:srgbClr val="000000"/>
                </a:solidFill>
                <a:latin typeface="Times New Roman" panose="02020603050405020304" pitchFamily="18" charset="0"/>
                <a:cs typeface="Times New Roman" panose="02020603050405020304" pitchFamily="18" charset="0"/>
              </a:rPr>
              <a:t> Nguồn gốc của giá trị thặng dư</a:t>
            </a:r>
            <a:endParaRPr sz="3200" b="1" dirty="0">
              <a:solidFill>
                <a:srgbClr val="000000"/>
              </a:solidFill>
              <a:latin typeface="Times New Roman" panose="02020603050405020304" pitchFamily="18" charset="0"/>
              <a:cs typeface="Times New Roman" panose="02020603050405020304" pitchFamily="18" charset="0"/>
            </a:endParaRPr>
          </a:p>
        </p:txBody>
      </p:sp>
      <p:sp>
        <p:nvSpPr>
          <p:cNvPr id="544" name="Google Shape;544;p17"/>
          <p:cNvSpPr txBox="1">
            <a:spLocks noGrp="1"/>
          </p:cNvSpPr>
          <p:nvPr>
            <p:ph type="sldNum" idx="4294967295"/>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3" name="Picture 2">
            <a:extLst>
              <a:ext uri="{FF2B5EF4-FFF2-40B4-BE49-F238E27FC236}">
                <a16:creationId xmlns:a16="http://schemas.microsoft.com/office/drawing/2014/main" id="{32A02D4A-DC81-46F7-86D1-2A9C30C7F0F3}"/>
              </a:ext>
            </a:extLst>
          </p:cNvPr>
          <p:cNvPicPr>
            <a:picLocks noChangeAspect="1"/>
          </p:cNvPicPr>
          <p:nvPr/>
        </p:nvPicPr>
        <p:blipFill>
          <a:blip r:embed="rId3"/>
          <a:stretch>
            <a:fillRect/>
          </a:stretch>
        </p:blipFill>
        <p:spPr>
          <a:xfrm>
            <a:off x="7645400" y="176436"/>
            <a:ext cx="1371600" cy="370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animEffect transition="in" filter="fade">
                                      <p:cBhvr>
                                        <p:cTn id="7"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D41A-1670-4295-8783-5FBF5B5F6A09}"/>
              </a:ext>
            </a:extLst>
          </p:cNvPr>
          <p:cNvSpPr>
            <a:spLocks noGrp="1"/>
          </p:cNvSpPr>
          <p:nvPr>
            <p:ph type="title"/>
          </p:nvPr>
        </p:nvSpPr>
        <p:spPr/>
        <p:txBody>
          <a:bodyPr/>
          <a:lstStyle/>
          <a:p>
            <a:r>
              <a:rPr lang="en" b="1" dirty="0">
                <a:latin typeface="Times New Roman" panose="02020603050405020304" pitchFamily="18" charset="0"/>
                <a:cs typeface="Times New Roman" panose="02020603050405020304" pitchFamily="18" charset="0"/>
              </a:rPr>
              <a:t>1.1.3. Sự sản xuất giá trị thặng dư</a:t>
            </a:r>
            <a:endParaRPr lang="en-US" dirty="0"/>
          </a:p>
        </p:txBody>
      </p:sp>
      <p:sp>
        <p:nvSpPr>
          <p:cNvPr id="4" name="Slide Number Placeholder 3">
            <a:extLst>
              <a:ext uri="{FF2B5EF4-FFF2-40B4-BE49-F238E27FC236}">
                <a16:creationId xmlns:a16="http://schemas.microsoft.com/office/drawing/2014/main" id="{0EC861FA-860F-4147-9ED4-D40CAB41E9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5" name="Google Shape;1041;p23">
            <a:extLst>
              <a:ext uri="{FF2B5EF4-FFF2-40B4-BE49-F238E27FC236}">
                <a16:creationId xmlns:a16="http://schemas.microsoft.com/office/drawing/2014/main" id="{233EC8EB-2153-4E97-BCEB-C46DABCDA20D}"/>
              </a:ext>
            </a:extLst>
          </p:cNvPr>
          <p:cNvSpPr/>
          <p:nvPr/>
        </p:nvSpPr>
        <p:spPr>
          <a:xfrm>
            <a:off x="7210224" y="1565567"/>
            <a:ext cx="1635277" cy="165704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6" name="Google Shape;1042;p23">
            <a:extLst>
              <a:ext uri="{FF2B5EF4-FFF2-40B4-BE49-F238E27FC236}">
                <a16:creationId xmlns:a16="http://schemas.microsoft.com/office/drawing/2014/main" id="{E0486B1E-8928-4AFF-ABAA-06D3FD8CECFB}"/>
              </a:ext>
            </a:extLst>
          </p:cNvPr>
          <p:cNvSpPr/>
          <p:nvPr/>
        </p:nvSpPr>
        <p:spPr>
          <a:xfrm rot="1473133">
            <a:off x="7062642" y="3133001"/>
            <a:ext cx="956077" cy="931329"/>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7" name="Google Shape;1043;p23">
            <a:extLst>
              <a:ext uri="{FF2B5EF4-FFF2-40B4-BE49-F238E27FC236}">
                <a16:creationId xmlns:a16="http://schemas.microsoft.com/office/drawing/2014/main" id="{279962AF-75C7-42B5-9776-C7D31A797BEE}"/>
              </a:ext>
            </a:extLst>
          </p:cNvPr>
          <p:cNvSpPr/>
          <p:nvPr/>
        </p:nvSpPr>
        <p:spPr>
          <a:xfrm>
            <a:off x="6912367" y="1426886"/>
            <a:ext cx="418605" cy="406776"/>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8" name="Google Shape;1044;p23">
            <a:extLst>
              <a:ext uri="{FF2B5EF4-FFF2-40B4-BE49-F238E27FC236}">
                <a16:creationId xmlns:a16="http://schemas.microsoft.com/office/drawing/2014/main" id="{1FC024BB-F6BB-40CC-BAE8-D0AD9A96EB4F}"/>
              </a:ext>
            </a:extLst>
          </p:cNvPr>
          <p:cNvSpPr/>
          <p:nvPr/>
        </p:nvSpPr>
        <p:spPr>
          <a:xfrm rot="2486979">
            <a:off x="8607466" y="3038790"/>
            <a:ext cx="297803" cy="289388"/>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 name="Google Shape;1046;p23">
            <a:extLst>
              <a:ext uri="{FF2B5EF4-FFF2-40B4-BE49-F238E27FC236}">
                <a16:creationId xmlns:a16="http://schemas.microsoft.com/office/drawing/2014/main" id="{97CA4499-C9D4-472B-99DD-E3EB3207A5E3}"/>
              </a:ext>
            </a:extLst>
          </p:cNvPr>
          <p:cNvSpPr txBox="1"/>
          <p:nvPr/>
        </p:nvSpPr>
        <p:spPr>
          <a:xfrm>
            <a:off x="1838199" y="2060161"/>
            <a:ext cx="13626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Light"/>
              <a:ea typeface="Nunito Light"/>
              <a:cs typeface="Nunito Light"/>
              <a:sym typeface="Nunito Light"/>
            </a:endParaRPr>
          </a:p>
        </p:txBody>
      </p:sp>
      <p:sp>
        <p:nvSpPr>
          <p:cNvPr id="10" name="Google Shape;1047;p23">
            <a:extLst>
              <a:ext uri="{FF2B5EF4-FFF2-40B4-BE49-F238E27FC236}">
                <a16:creationId xmlns:a16="http://schemas.microsoft.com/office/drawing/2014/main" id="{399DAFEB-383E-4EFE-89EB-985CAE063E67}"/>
              </a:ext>
            </a:extLst>
          </p:cNvPr>
          <p:cNvSpPr/>
          <p:nvPr/>
        </p:nvSpPr>
        <p:spPr>
          <a:xfrm>
            <a:off x="1375706" y="1388062"/>
            <a:ext cx="2384424" cy="1407006"/>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Times New Roman" panose="02020603050405020304" pitchFamily="18" charset="0"/>
                <a:ea typeface="Nunito Light"/>
                <a:cs typeface="Times New Roman" panose="02020603050405020304" pitchFamily="18" charset="0"/>
                <a:sym typeface="Nunito Light"/>
              </a:rPr>
              <a:t>Giá trị sử dụng</a:t>
            </a:r>
            <a:endParaRPr sz="2000" b="1" dirty="0">
              <a:latin typeface="Times New Roman" panose="02020603050405020304" pitchFamily="18" charset="0"/>
              <a:ea typeface="Nunito Light"/>
              <a:cs typeface="Times New Roman" panose="02020603050405020304" pitchFamily="18" charset="0"/>
              <a:sym typeface="Nunito Light"/>
            </a:endParaRPr>
          </a:p>
          <a:p>
            <a:pPr marL="0" lvl="0" indent="0" algn="l" rtl="0">
              <a:spcBef>
                <a:spcPts val="0"/>
              </a:spcBef>
              <a:spcAft>
                <a:spcPts val="0"/>
              </a:spcAft>
              <a:buNone/>
            </a:pPr>
            <a:endParaRPr dirty="0"/>
          </a:p>
        </p:txBody>
      </p:sp>
      <p:sp>
        <p:nvSpPr>
          <p:cNvPr id="11" name="Google Shape;1048;p23">
            <a:extLst>
              <a:ext uri="{FF2B5EF4-FFF2-40B4-BE49-F238E27FC236}">
                <a16:creationId xmlns:a16="http://schemas.microsoft.com/office/drawing/2014/main" id="{143DCF8A-B347-45AA-822E-CF2CFF5584EC}"/>
              </a:ext>
            </a:extLst>
          </p:cNvPr>
          <p:cNvSpPr/>
          <p:nvPr/>
        </p:nvSpPr>
        <p:spPr>
          <a:xfrm>
            <a:off x="1447322" y="3729434"/>
            <a:ext cx="2384424" cy="1407006"/>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Times New Roman" panose="02020603050405020304" pitchFamily="18" charset="0"/>
                <a:ea typeface="Nunito Light"/>
                <a:cs typeface="Times New Roman" panose="02020603050405020304" pitchFamily="18" charset="0"/>
                <a:sym typeface="Nunito Light"/>
              </a:rPr>
              <a:t>Giá trị thặng dư</a:t>
            </a:r>
            <a:endParaRPr sz="2000" b="1" dirty="0">
              <a:latin typeface="Times New Roman" panose="02020603050405020304" pitchFamily="18" charset="0"/>
              <a:ea typeface="Nunito Light"/>
              <a:cs typeface="Times New Roman" panose="02020603050405020304" pitchFamily="18" charset="0"/>
              <a:sym typeface="Nunito Light"/>
            </a:endParaRPr>
          </a:p>
        </p:txBody>
      </p:sp>
      <p:sp>
        <p:nvSpPr>
          <p:cNvPr id="12" name="Google Shape;1049;p23">
            <a:extLst>
              <a:ext uri="{FF2B5EF4-FFF2-40B4-BE49-F238E27FC236}">
                <a16:creationId xmlns:a16="http://schemas.microsoft.com/office/drawing/2014/main" id="{85AA6F05-F01E-4EB1-96D4-9269835DF8B9}"/>
              </a:ext>
            </a:extLst>
          </p:cNvPr>
          <p:cNvSpPr/>
          <p:nvPr/>
        </p:nvSpPr>
        <p:spPr>
          <a:xfrm>
            <a:off x="4515253" y="1356658"/>
            <a:ext cx="2283012" cy="1407006"/>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Times New Roman" panose="02020603050405020304" pitchFamily="18" charset="0"/>
                <a:ea typeface="Nunito"/>
                <a:cs typeface="Times New Roman" panose="02020603050405020304" pitchFamily="18" charset="0"/>
                <a:sym typeface="Nunito"/>
              </a:rPr>
              <a:t>Một vật thể hàng hóa</a:t>
            </a:r>
            <a:endParaRPr sz="2000" b="1" dirty="0">
              <a:latin typeface="Times New Roman" panose="02020603050405020304" pitchFamily="18" charset="0"/>
              <a:ea typeface="Nunito"/>
              <a:cs typeface="Times New Roman" panose="02020603050405020304" pitchFamily="18" charset="0"/>
              <a:sym typeface="Nunito"/>
            </a:endParaRPr>
          </a:p>
        </p:txBody>
      </p:sp>
      <p:sp>
        <p:nvSpPr>
          <p:cNvPr id="13" name="Google Shape;1050;p23">
            <a:extLst>
              <a:ext uri="{FF2B5EF4-FFF2-40B4-BE49-F238E27FC236}">
                <a16:creationId xmlns:a16="http://schemas.microsoft.com/office/drawing/2014/main" id="{47A59FB0-7293-408D-813E-FB8DF8556B35}"/>
              </a:ext>
            </a:extLst>
          </p:cNvPr>
          <p:cNvSpPr/>
          <p:nvPr/>
        </p:nvSpPr>
        <p:spPr>
          <a:xfrm>
            <a:off x="3930241" y="1986570"/>
            <a:ext cx="414900" cy="14718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1;p23">
            <a:extLst>
              <a:ext uri="{FF2B5EF4-FFF2-40B4-BE49-F238E27FC236}">
                <a16:creationId xmlns:a16="http://schemas.microsoft.com/office/drawing/2014/main" id="{B50C2E65-D6EC-4646-8324-6B1C16CC0378}"/>
              </a:ext>
            </a:extLst>
          </p:cNvPr>
          <p:cNvSpPr/>
          <p:nvPr/>
        </p:nvSpPr>
        <p:spPr>
          <a:xfrm>
            <a:off x="2417349" y="2941185"/>
            <a:ext cx="175230" cy="525981"/>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2;p23">
            <a:extLst>
              <a:ext uri="{FF2B5EF4-FFF2-40B4-BE49-F238E27FC236}">
                <a16:creationId xmlns:a16="http://schemas.microsoft.com/office/drawing/2014/main" id="{2EA4DF11-2AA7-4E2A-95B2-C1B1DF0FCA13}"/>
              </a:ext>
            </a:extLst>
          </p:cNvPr>
          <p:cNvSpPr/>
          <p:nvPr/>
        </p:nvSpPr>
        <p:spPr>
          <a:xfrm>
            <a:off x="3930241" y="4336487"/>
            <a:ext cx="414900" cy="14718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3;p23">
            <a:extLst>
              <a:ext uri="{FF2B5EF4-FFF2-40B4-BE49-F238E27FC236}">
                <a16:creationId xmlns:a16="http://schemas.microsoft.com/office/drawing/2014/main" id="{A44E5276-EF7C-4FC4-BFFF-392C79971124}"/>
              </a:ext>
            </a:extLst>
          </p:cNvPr>
          <p:cNvSpPr/>
          <p:nvPr/>
        </p:nvSpPr>
        <p:spPr>
          <a:xfrm>
            <a:off x="4760918" y="3663481"/>
            <a:ext cx="1918836" cy="1493745"/>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Times New Roman" panose="02020603050405020304" pitchFamily="18" charset="0"/>
                <a:cs typeface="Times New Roman" panose="02020603050405020304" pitchFamily="18" charset="0"/>
              </a:rPr>
              <a:t>???</a:t>
            </a:r>
            <a:endParaRPr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984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24"/>
          <p:cNvSpPr txBox="1">
            <a:spLocks noGrp="1"/>
          </p:cNvSpPr>
          <p:nvPr>
            <p:ph type="title"/>
          </p:nvPr>
        </p:nvSpPr>
        <p:spPr>
          <a:xfrm>
            <a:off x="483011" y="798450"/>
            <a:ext cx="6902100" cy="46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dirty="0" err="1">
                <a:latin typeface="Times New Roman" panose="02020603050405020304" pitchFamily="18" charset="0"/>
                <a:cs typeface="Times New Roman" panose="02020603050405020304" pitchFamily="18" charset="0"/>
              </a:rPr>
              <a:t>Ví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dụ</a:t>
            </a:r>
            <a:r>
              <a:rPr lang="en-US" b="1" dirty="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sp>
        <p:nvSpPr>
          <p:cNvPr id="1060" name="Google Shape;1060;p24"/>
          <p:cNvSpPr txBox="1">
            <a:spLocks noGrp="1"/>
          </p:cNvSpPr>
          <p:nvPr>
            <p:ph type="sldNum" idx="12"/>
          </p:nvPr>
        </p:nvSpPr>
        <p:spPr>
          <a:xfrm>
            <a:off x="8665029" y="127279"/>
            <a:ext cx="326700" cy="272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a:p>
        </p:txBody>
      </p:sp>
      <p:graphicFrame>
        <p:nvGraphicFramePr>
          <p:cNvPr id="1061" name="Google Shape;1061;p24"/>
          <p:cNvGraphicFramePr/>
          <p:nvPr>
            <p:extLst>
              <p:ext uri="{D42A27DB-BD31-4B8C-83A1-F6EECF244321}">
                <p14:modId xmlns:p14="http://schemas.microsoft.com/office/powerpoint/2010/main" val="500158517"/>
              </p:ext>
            </p:extLst>
          </p:nvPr>
        </p:nvGraphicFramePr>
        <p:xfrm>
          <a:off x="964857" y="1592477"/>
          <a:ext cx="6778600" cy="2605085"/>
        </p:xfrm>
        <a:graphic>
          <a:graphicData uri="http://schemas.openxmlformats.org/drawingml/2006/table">
            <a:tbl>
              <a:tblPr>
                <a:noFill/>
              </a:tblPr>
              <a:tblGrid>
                <a:gridCol w="3389300">
                  <a:extLst>
                    <a:ext uri="{9D8B030D-6E8A-4147-A177-3AD203B41FA5}">
                      <a16:colId xmlns:a16="http://schemas.microsoft.com/office/drawing/2014/main" val="20000"/>
                    </a:ext>
                  </a:extLst>
                </a:gridCol>
                <a:gridCol w="3389300">
                  <a:extLst>
                    <a:ext uri="{9D8B030D-6E8A-4147-A177-3AD203B41FA5}">
                      <a16:colId xmlns:a16="http://schemas.microsoft.com/office/drawing/2014/main" val="20001"/>
                    </a:ext>
                  </a:extLst>
                </a:gridCol>
              </a:tblGrid>
              <a:tr h="285850">
                <a:tc>
                  <a:txBody>
                    <a:bodyPr/>
                    <a:lstStyle/>
                    <a:p>
                      <a:pPr marL="0" lvl="0" indent="0" algn="l" rtl="0">
                        <a:spcBef>
                          <a:spcPts val="0"/>
                        </a:spcBef>
                        <a:spcAft>
                          <a:spcPts val="0"/>
                        </a:spcAft>
                        <a:buNone/>
                      </a:pPr>
                      <a:r>
                        <a:rPr lang="en" dirty="0"/>
                        <a:t>                     Chi phí sản xuất</a:t>
                      </a:r>
                      <a:endParaRPr dirty="0"/>
                    </a:p>
                  </a:txBody>
                  <a:tcPr marL="91425" marR="91425" marT="91425" marB="91425"/>
                </a:tc>
                <a:tc>
                  <a:txBody>
                    <a:bodyPr/>
                    <a:lstStyle/>
                    <a:p>
                      <a:pPr marL="0" lvl="0" indent="0" algn="l" rtl="0">
                        <a:spcBef>
                          <a:spcPts val="0"/>
                        </a:spcBef>
                        <a:spcAft>
                          <a:spcPts val="0"/>
                        </a:spcAft>
                        <a:buNone/>
                      </a:pPr>
                      <a:r>
                        <a:rPr lang="en" dirty="0"/>
                        <a:t>       Giá trị sản phẩm mới ( 20kg sợi )</a:t>
                      </a:r>
                      <a:endParaRPr dirty="0"/>
                    </a:p>
                  </a:txBody>
                  <a:tcPr marL="91425" marR="91425" marT="91425" marB="91425"/>
                </a:tc>
                <a:extLst>
                  <a:ext uri="{0D108BD9-81ED-4DB2-BD59-A6C34878D82A}">
                    <a16:rowId xmlns:a16="http://schemas.microsoft.com/office/drawing/2014/main" val="10000"/>
                  </a:ext>
                </a:extLst>
              </a:tr>
              <a:tr h="1475375">
                <a:tc>
                  <a:txBody>
                    <a:bodyPr/>
                    <a:lstStyle/>
                    <a:p>
                      <a:pPr marL="0" lvl="0" indent="0" algn="l" rtl="0">
                        <a:spcBef>
                          <a:spcPts val="0"/>
                        </a:spcBef>
                        <a:spcAft>
                          <a:spcPts val="0"/>
                        </a:spcAft>
                        <a:buNone/>
                      </a:pPr>
                      <a:r>
                        <a:rPr lang="en" dirty="0"/>
                        <a:t>Tiền mua bông: 20$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Tiền hao mòn máy móc: 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Tiền mua sức lao động trong 1 ngày (12h) : 3$</a:t>
                      </a:r>
                      <a:endParaRPr dirty="0"/>
                    </a:p>
                  </a:txBody>
                  <a:tcPr marL="91425" marR="91425" marT="91425" marB="91425"/>
                </a:tc>
                <a:tc>
                  <a:txBody>
                    <a:bodyPr/>
                    <a:lstStyle/>
                    <a:p>
                      <a:pPr marL="0" lvl="0" indent="0" algn="l" rtl="0">
                        <a:spcBef>
                          <a:spcPts val="0"/>
                        </a:spcBef>
                        <a:spcAft>
                          <a:spcPts val="0"/>
                        </a:spcAft>
                        <a:buNone/>
                      </a:pPr>
                      <a:r>
                        <a:rPr lang="en" dirty="0"/>
                        <a:t>Giá trị của bông chuyển vào sợi: 20$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Giá trị máy móc chuyển vào sợi: 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Giá trị người lao động làm trong 12h: 6$</a:t>
                      </a:r>
                    </a:p>
                    <a:p>
                      <a:pPr marL="0" lvl="0" indent="0" algn="l" rtl="0">
                        <a:spcBef>
                          <a:spcPts val="0"/>
                        </a:spcBef>
                        <a:spcAft>
                          <a:spcPts val="0"/>
                        </a:spcAft>
                        <a:buNone/>
                      </a:pPr>
                      <a:r>
                        <a:rPr lang="en" dirty="0"/>
                        <a:t>1H</a:t>
                      </a:r>
                      <a:r>
                        <a:rPr lang="en" baseline="0" dirty="0"/>
                        <a:t> người lao động tạo ra 0.5$</a:t>
                      </a:r>
                      <a:endParaRPr dirty="0"/>
                    </a:p>
                  </a:txBody>
                  <a:tcPr marL="91425" marR="91425" marT="91425" marB="91425"/>
                </a:tc>
                <a:extLst>
                  <a:ext uri="{0D108BD9-81ED-4DB2-BD59-A6C34878D82A}">
                    <a16:rowId xmlns:a16="http://schemas.microsoft.com/office/drawing/2014/main" val="10001"/>
                  </a:ext>
                </a:extLst>
              </a:tr>
              <a:tr h="733500">
                <a:tc>
                  <a:txBody>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Tổng chi phí: 27$</a:t>
                      </a:r>
                      <a:endParaRPr dirty="0"/>
                    </a:p>
                  </a:txBody>
                  <a:tcPr marL="91425" marR="91425" marT="91425" marB="91425"/>
                </a:tc>
                <a:tc>
                  <a:txBody>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Tổng công thu về: 30$</a:t>
                      </a:r>
                      <a:endParaRPr dirty="0"/>
                    </a:p>
                  </a:txBody>
                  <a:tcPr marL="91425" marR="91425" marT="91425" marB="91425"/>
                </a:tc>
                <a:extLst>
                  <a:ext uri="{0D108BD9-81ED-4DB2-BD59-A6C34878D82A}">
                    <a16:rowId xmlns:a16="http://schemas.microsoft.com/office/drawing/2014/main" val="10002"/>
                  </a:ext>
                </a:extLst>
              </a:tr>
            </a:tbl>
          </a:graphicData>
        </a:graphic>
      </p:graphicFrame>
      <p:sp>
        <p:nvSpPr>
          <p:cNvPr id="11" name="TextBox 10">
            <a:extLst>
              <a:ext uri="{FF2B5EF4-FFF2-40B4-BE49-F238E27FC236}">
                <a16:creationId xmlns:a16="http://schemas.microsoft.com/office/drawing/2014/main" id="{F915A95D-389A-4600-ABAD-EBBC975E0BA0}"/>
              </a:ext>
            </a:extLst>
          </p:cNvPr>
          <p:cNvSpPr txBox="1"/>
          <p:nvPr/>
        </p:nvSpPr>
        <p:spPr>
          <a:xfrm>
            <a:off x="1292310" y="4518753"/>
            <a:ext cx="4578178" cy="40011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indent="0">
              <a:spcBef>
                <a:spcPts val="1000"/>
              </a:spcBef>
              <a:buNone/>
            </a:pPr>
            <a:r>
              <a:rPr lang="vi-VN" sz="2000" b="1" dirty="0">
                <a:solidFill>
                  <a:srgbClr val="666666"/>
                </a:solidFill>
                <a:highlight>
                  <a:srgbClr val="FFFFFF"/>
                </a:highlight>
                <a:latin typeface="+mj-lt"/>
                <a:ea typeface="Nunito"/>
                <a:cs typeface="Nunito"/>
                <a:sym typeface="Nunito"/>
              </a:rPr>
              <a:t>=&gt; giá trị thặng dư = 30$ - 27$ = 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D509FC-0339-4326-A133-B9B5EB6874E6}"/>
              </a:ext>
            </a:extLst>
          </p:cNvPr>
          <p:cNvSpPr>
            <a:spLocks noGrp="1"/>
          </p:cNvSpPr>
          <p:nvPr>
            <p:ph type="body" idx="1"/>
          </p:nvPr>
        </p:nvSpPr>
        <p:spPr>
          <a:xfrm>
            <a:off x="1026780" y="1390649"/>
            <a:ext cx="6650700" cy="2486025"/>
          </a:xfrm>
        </p:spPr>
        <p:txBody>
          <a:bodyPr/>
          <a:lstStyle/>
          <a:p>
            <a:pPr marL="0" lvl="0" indent="0" algn="l" rtl="0">
              <a:spcBef>
                <a:spcPts val="600"/>
              </a:spcBef>
              <a:spcAft>
                <a:spcPts val="0"/>
              </a:spcAft>
              <a:buNone/>
            </a:pPr>
            <a:endParaRPr lang="en-US" sz="2400"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endParaRPr>
          </a:p>
          <a:p>
            <a:pPr marL="0" lvl="0" indent="0" algn="l" rtl="0">
              <a:spcBef>
                <a:spcPts val="600"/>
              </a:spcBef>
              <a:spcAft>
                <a:spcPts val="0"/>
              </a:spcAft>
              <a:buNone/>
            </a:pPr>
            <a:r>
              <a:rPr lang="en-US" sz="2400"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Vậy</a:t>
            </a:r>
            <a:r>
              <a:rPr lang="en-US" sz="2400"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giá</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trị</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thặng</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dư</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là</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một</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bộ</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phận</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của</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g</a:t>
            </a:r>
            <a:r>
              <a:rPr lang="vi-VN"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iá trị mới dôi ra ngoài giá trị sức lao động do công nhân tạo ra và bị nhà tư bản chiếm đoạt, là lao động không công của công nhân.</a:t>
            </a:r>
            <a:endParaRPr lang="vi-VN" sz="1800" i="1" dirty="0">
              <a:solidFill>
                <a:srgbClr val="666666"/>
              </a:solidFill>
              <a:highlight>
                <a:srgbClr val="FFFFFF"/>
              </a:highlight>
              <a:latin typeface="Nunito"/>
              <a:ea typeface="Nunito"/>
              <a:cs typeface="Nunito"/>
              <a:sym typeface="Nunito"/>
            </a:endParaRPr>
          </a:p>
          <a:p>
            <a:pPr marL="0" lvl="0" indent="0" algn="l" rtl="0">
              <a:spcBef>
                <a:spcPts val="1000"/>
              </a:spcBef>
              <a:spcAft>
                <a:spcPts val="0"/>
              </a:spcAft>
              <a:buNone/>
            </a:pPr>
            <a:endParaRPr lang="vi-VN" sz="1800" dirty="0">
              <a:solidFill>
                <a:srgbClr val="666666"/>
              </a:solidFill>
              <a:highlight>
                <a:srgbClr val="FFFFFF"/>
              </a:highlight>
              <a:latin typeface="Nunito"/>
              <a:ea typeface="Nunito"/>
              <a:cs typeface="Nunito"/>
              <a:sym typeface="Nunito"/>
            </a:endParaRPr>
          </a:p>
          <a:p>
            <a:endParaRPr lang="en-US" dirty="0"/>
          </a:p>
        </p:txBody>
      </p:sp>
      <p:sp>
        <p:nvSpPr>
          <p:cNvPr id="4" name="Slide Number Placeholder 3">
            <a:extLst>
              <a:ext uri="{FF2B5EF4-FFF2-40B4-BE49-F238E27FC236}">
                <a16:creationId xmlns:a16="http://schemas.microsoft.com/office/drawing/2014/main" id="{A8CE9AD6-E5F7-42C5-97CD-5892A7ECB4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21539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26"/>
          <p:cNvSpPr txBox="1">
            <a:spLocks noGrp="1"/>
          </p:cNvSpPr>
          <p:nvPr>
            <p:ph type="title"/>
          </p:nvPr>
        </p:nvSpPr>
        <p:spPr>
          <a:xfrm>
            <a:off x="418170" y="756000"/>
            <a:ext cx="6030756" cy="460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2800"/>
              <a:buNone/>
            </a:pPr>
            <a:r>
              <a:rPr lang="en" b="1" dirty="0">
                <a:latin typeface="Times New Roman" panose="02020603050405020304" pitchFamily="18" charset="0"/>
                <a:cs typeface="Times New Roman" panose="02020603050405020304" pitchFamily="18" charset="0"/>
              </a:rPr>
              <a:t>1.1.4. Tư bản bất biến và tư bản khả biến</a:t>
            </a:r>
            <a:endParaRPr b="1" dirty="0">
              <a:latin typeface="Times New Roman" panose="02020603050405020304" pitchFamily="18" charset="0"/>
              <a:cs typeface="Times New Roman" panose="02020603050405020304" pitchFamily="18" charset="0"/>
            </a:endParaRPr>
          </a:p>
        </p:txBody>
      </p:sp>
      <p:sp>
        <p:nvSpPr>
          <p:cNvPr id="1076" name="Google Shape;1076;p26"/>
          <p:cNvSpPr txBox="1">
            <a:spLocks noGrp="1"/>
          </p:cNvSpPr>
          <p:nvPr>
            <p:ph type="sldNum" idx="12"/>
          </p:nvPr>
        </p:nvSpPr>
        <p:spPr>
          <a:xfrm>
            <a:off x="8665029" y="127279"/>
            <a:ext cx="326700" cy="27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000"/>
              <a:buNone/>
            </a:pPr>
            <a:fld id="{00000000-1234-1234-1234-123412341234}" type="slidenum">
              <a:rPr lang="en"/>
              <a:t>23</a:t>
            </a:fld>
            <a:endParaRPr/>
          </a:p>
        </p:txBody>
      </p:sp>
      <p:cxnSp>
        <p:nvCxnSpPr>
          <p:cNvPr id="1077" name="Google Shape;1077;p26"/>
          <p:cNvCxnSpPr>
            <a:stCxn id="1078" idx="6"/>
            <a:endCxn id="1079" idx="2"/>
          </p:cNvCxnSpPr>
          <p:nvPr/>
        </p:nvCxnSpPr>
        <p:spPr>
          <a:xfrm>
            <a:off x="1783042" y="3031720"/>
            <a:ext cx="432524" cy="1075396"/>
          </a:xfrm>
          <a:prstGeom prst="bentConnector3">
            <a:avLst>
              <a:gd name="adj1" fmla="val 50000"/>
            </a:avLst>
          </a:prstGeom>
          <a:noFill/>
          <a:ln w="9525" cap="flat" cmpd="sng">
            <a:solidFill>
              <a:schemeClr val="dk1"/>
            </a:solidFill>
            <a:prstDash val="dash"/>
            <a:round/>
            <a:headEnd type="none" w="sm" len="sm"/>
            <a:tailEnd type="none" w="sm" len="sm"/>
          </a:ln>
        </p:spPr>
      </p:cxnSp>
      <p:cxnSp>
        <p:nvCxnSpPr>
          <p:cNvPr id="1080" name="Google Shape;1080;p26"/>
          <p:cNvCxnSpPr>
            <a:stCxn id="1078" idx="6"/>
            <a:endCxn id="1081" idx="2"/>
          </p:cNvCxnSpPr>
          <p:nvPr/>
        </p:nvCxnSpPr>
        <p:spPr>
          <a:xfrm flipV="1">
            <a:off x="1783042" y="2392865"/>
            <a:ext cx="462433" cy="638855"/>
          </a:xfrm>
          <a:prstGeom prst="bentConnector3">
            <a:avLst>
              <a:gd name="adj1" fmla="val 50000"/>
            </a:avLst>
          </a:prstGeom>
          <a:noFill/>
          <a:ln w="9525" cap="flat" cmpd="sng">
            <a:solidFill>
              <a:schemeClr val="dk1"/>
            </a:solidFill>
            <a:prstDash val="dash"/>
            <a:round/>
            <a:headEnd type="none" w="sm" len="sm"/>
            <a:tailEnd type="none" w="sm" len="sm"/>
          </a:ln>
        </p:spPr>
      </p:cxnSp>
      <p:grpSp>
        <p:nvGrpSpPr>
          <p:cNvPr id="1087" name="Google Shape;1087;p26"/>
          <p:cNvGrpSpPr/>
          <p:nvPr/>
        </p:nvGrpSpPr>
        <p:grpSpPr>
          <a:xfrm>
            <a:off x="3631935" y="1391884"/>
            <a:ext cx="2531915" cy="619156"/>
            <a:chOff x="5561570" y="984763"/>
            <a:chExt cx="1834126" cy="396251"/>
          </a:xfrm>
        </p:grpSpPr>
        <p:sp>
          <p:nvSpPr>
            <p:cNvPr id="1088" name="Google Shape;1088;p26"/>
            <p:cNvSpPr/>
            <p:nvPr/>
          </p:nvSpPr>
          <p:spPr>
            <a:xfrm>
              <a:off x="5804916" y="984763"/>
              <a:ext cx="1590780" cy="396251"/>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Giá trị nhà xưởng, công trình, máy móc, thiết bị</a:t>
              </a:r>
              <a:endParaRPr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83" name="Google Shape;1083;p26"/>
            <p:cNvSpPr/>
            <p:nvPr/>
          </p:nvSpPr>
          <p:spPr>
            <a:xfrm>
              <a:off x="5561570" y="1091550"/>
              <a:ext cx="174000" cy="174000"/>
            </a:xfrm>
            <a:prstGeom prst="ellipse">
              <a:avLst/>
            </a:prstGeom>
            <a:gradFill>
              <a:gsLst>
                <a:gs pos="0">
                  <a:schemeClr val="accent5"/>
                </a:gs>
                <a:gs pos="100000">
                  <a:srgbClr val="FFA263"/>
                </a:gs>
              </a:gsLst>
              <a:lin ang="16200000" scaled="0"/>
            </a:gradFill>
            <a:ln w="9525" cap="flat" cmpd="sng">
              <a:solidFill>
                <a:srgbClr val="FF7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grpSp>
        <p:nvGrpSpPr>
          <p:cNvPr id="1089" name="Google Shape;1089;p26"/>
          <p:cNvGrpSpPr/>
          <p:nvPr/>
        </p:nvGrpSpPr>
        <p:grpSpPr>
          <a:xfrm>
            <a:off x="2245475" y="1848665"/>
            <a:ext cx="1337596" cy="916978"/>
            <a:chOff x="3636942" y="1091550"/>
            <a:chExt cx="1227064" cy="916978"/>
          </a:xfrm>
        </p:grpSpPr>
        <p:sp>
          <p:nvSpPr>
            <p:cNvPr id="1090" name="Google Shape;1090;p26"/>
            <p:cNvSpPr/>
            <p:nvPr/>
          </p:nvSpPr>
          <p:spPr>
            <a:xfrm>
              <a:off x="3830605" y="1091550"/>
              <a:ext cx="1033401" cy="916978"/>
            </a:xfrm>
            <a:prstGeom prst="roundRect">
              <a:avLst>
                <a:gd name="adj" fmla="val 16667"/>
              </a:avLst>
            </a:prstGeom>
            <a:gradFill>
              <a:gsLst>
                <a:gs pos="0">
                  <a:srgbClr val="B4BAC9"/>
                </a:gs>
                <a:gs pos="35000">
                  <a:srgbClr val="CACDD8"/>
                </a:gs>
                <a:gs pos="100000">
                  <a:srgbClr val="EAEAF1"/>
                </a:gs>
              </a:gsLst>
              <a:lin ang="16200000" scaled="0"/>
            </a:gradFill>
            <a:ln w="9525" cap="flat" cmpd="sng">
              <a:solidFill>
                <a:srgbClr val="1E3258"/>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Tư Bản bất biến</a:t>
              </a:r>
              <a:b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br>
              <a: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(c)</a:t>
              </a:r>
              <a:endParaRPr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81" name="Google Shape;1081;p26"/>
            <p:cNvSpPr/>
            <p:nvPr/>
          </p:nvSpPr>
          <p:spPr>
            <a:xfrm>
              <a:off x="3636942" y="1548750"/>
              <a:ext cx="174000" cy="174000"/>
            </a:xfrm>
            <a:prstGeom prst="ellipse">
              <a:avLst/>
            </a:prstGeom>
            <a:solidFill>
              <a:srgbClr val="FF0000"/>
            </a:solidFill>
            <a:ln w="9525" cap="flat" cmpd="sng">
              <a:solidFill>
                <a:srgbClr val="FF7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grpSp>
        <p:nvGrpSpPr>
          <p:cNvPr id="1091" name="Google Shape;1091;p26"/>
          <p:cNvGrpSpPr/>
          <p:nvPr/>
        </p:nvGrpSpPr>
        <p:grpSpPr>
          <a:xfrm>
            <a:off x="766160" y="2409328"/>
            <a:ext cx="1016882" cy="1244782"/>
            <a:chOff x="1803598" y="2412150"/>
            <a:chExt cx="1212579" cy="319200"/>
          </a:xfrm>
        </p:grpSpPr>
        <p:sp>
          <p:nvSpPr>
            <p:cNvPr id="1092" name="Google Shape;1092;p26"/>
            <p:cNvSpPr/>
            <p:nvPr/>
          </p:nvSpPr>
          <p:spPr>
            <a:xfrm>
              <a:off x="1803598" y="2412150"/>
              <a:ext cx="975452" cy="319200"/>
            </a:xfrm>
            <a:prstGeom prst="roundRect">
              <a:avLst>
                <a:gd name="adj" fmla="val 16667"/>
              </a:avLst>
            </a:prstGeom>
            <a:gradFill>
              <a:gsLst>
                <a:gs pos="0">
                  <a:schemeClr val="accent5"/>
                </a:gs>
                <a:gs pos="100000">
                  <a:srgbClr val="FFA263"/>
                </a:gs>
              </a:gsLst>
              <a:lin ang="16200000" scaled="0"/>
            </a:gradFill>
            <a:ln w="9525" cap="flat" cmpd="sng">
              <a:solidFill>
                <a:srgbClr val="FF7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1" u="none" strike="noStrike" cap="none" dirty="0">
                  <a:solidFill>
                    <a:schemeClr val="dk1"/>
                  </a:solidFill>
                  <a:latin typeface="Nunito"/>
                  <a:ea typeface="Nunito"/>
                  <a:cs typeface="Nunito"/>
                  <a:sym typeface="Nunito"/>
                </a:rPr>
                <a:t>Tư Bản</a:t>
              </a:r>
              <a:endParaRPr sz="1800" b="1" i="1" u="none" strike="noStrike" cap="none" dirty="0">
                <a:solidFill>
                  <a:schemeClr val="dk1"/>
                </a:solidFill>
                <a:latin typeface="Nunito"/>
                <a:ea typeface="Nunito"/>
                <a:cs typeface="Nunito"/>
                <a:sym typeface="Nunito"/>
              </a:endParaRPr>
            </a:p>
          </p:txBody>
        </p:sp>
        <p:sp>
          <p:nvSpPr>
            <p:cNvPr id="1078" name="Google Shape;1078;p26"/>
            <p:cNvSpPr/>
            <p:nvPr/>
          </p:nvSpPr>
          <p:spPr>
            <a:xfrm>
              <a:off x="2842177" y="2484750"/>
              <a:ext cx="174000" cy="174000"/>
            </a:xfrm>
            <a:prstGeom prst="ellipse">
              <a:avLst/>
            </a:prstGeom>
            <a:solidFill>
              <a:schemeClr val="accent3"/>
            </a:solidFill>
            <a:ln w="25400" cap="flat" cmpd="sng">
              <a:solidFill>
                <a:srgbClr val="9C2D9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grpSp>
        <p:nvGrpSpPr>
          <p:cNvPr id="1093" name="Google Shape;1093;p26"/>
          <p:cNvGrpSpPr/>
          <p:nvPr/>
        </p:nvGrpSpPr>
        <p:grpSpPr>
          <a:xfrm>
            <a:off x="2215566" y="3654110"/>
            <a:ext cx="1316161" cy="916978"/>
            <a:chOff x="3643496" y="3289146"/>
            <a:chExt cx="1618438" cy="442500"/>
          </a:xfrm>
        </p:grpSpPr>
        <p:sp>
          <p:nvSpPr>
            <p:cNvPr id="1094" name="Google Shape;1094;p26"/>
            <p:cNvSpPr/>
            <p:nvPr/>
          </p:nvSpPr>
          <p:spPr>
            <a:xfrm>
              <a:off x="3837157" y="3289146"/>
              <a:ext cx="1424777" cy="442500"/>
            </a:xfrm>
            <a:prstGeom prst="roundRect">
              <a:avLst>
                <a:gd name="adj" fmla="val 16667"/>
              </a:avLst>
            </a:prstGeom>
            <a:gradFill>
              <a:gsLst>
                <a:gs pos="0">
                  <a:srgbClr val="FFFC74"/>
                </a:gs>
                <a:gs pos="35000">
                  <a:srgbClr val="FFFC9F"/>
                </a:gs>
                <a:gs pos="100000">
                  <a:srgbClr val="FFFDD6"/>
                </a:gs>
              </a:gsLst>
              <a:lin ang="16200000" scaled="0"/>
            </a:gradFill>
            <a:ln w="9525" cap="flat" cmpd="sng">
              <a:solidFill>
                <a:srgbClr val="FFCA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Tư Bản khả biến</a:t>
              </a:r>
              <a:b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br>
              <a: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(v)</a:t>
              </a:r>
              <a:endParaRPr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79" name="Google Shape;1079;p26"/>
            <p:cNvSpPr/>
            <p:nvPr/>
          </p:nvSpPr>
          <p:spPr>
            <a:xfrm>
              <a:off x="3643496" y="3420750"/>
              <a:ext cx="174000" cy="174000"/>
            </a:xfrm>
            <a:prstGeom prst="ellipse">
              <a:avLst/>
            </a:prstGeom>
            <a:gradFill>
              <a:gsLst>
                <a:gs pos="0">
                  <a:srgbClr val="280DD1"/>
                </a:gs>
                <a:gs pos="100000">
                  <a:srgbClr val="938CFF"/>
                </a:gs>
              </a:gsLst>
              <a:lin ang="16200000" scaled="0"/>
            </a:gradFill>
            <a:ln w="9525" cap="flat" cmpd="sng">
              <a:solidFill>
                <a:srgbClr val="341FB9"/>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grpSp>
        <p:nvGrpSpPr>
          <p:cNvPr id="1095" name="Google Shape;1095;p26"/>
          <p:cNvGrpSpPr/>
          <p:nvPr/>
        </p:nvGrpSpPr>
        <p:grpSpPr>
          <a:xfrm>
            <a:off x="3662332" y="2212967"/>
            <a:ext cx="2501520" cy="717394"/>
            <a:chOff x="5634184" y="1945986"/>
            <a:chExt cx="1773217" cy="717394"/>
          </a:xfrm>
        </p:grpSpPr>
        <p:sp>
          <p:nvSpPr>
            <p:cNvPr id="1096" name="Google Shape;1096;p26"/>
            <p:cNvSpPr/>
            <p:nvPr/>
          </p:nvSpPr>
          <p:spPr>
            <a:xfrm>
              <a:off x="5820537" y="1945986"/>
              <a:ext cx="1586864" cy="717394"/>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Giá trị nguyên liệu, nhiên liệu, vật liệu phụ </a:t>
              </a:r>
              <a:endParaRPr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85" name="Google Shape;1085;p26"/>
            <p:cNvSpPr/>
            <p:nvPr/>
          </p:nvSpPr>
          <p:spPr>
            <a:xfrm>
              <a:off x="5634184" y="2175813"/>
              <a:ext cx="161595" cy="249651"/>
            </a:xfrm>
            <a:prstGeom prst="ellipse">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grpSp>
        <p:nvGrpSpPr>
          <p:cNvPr id="1097" name="Google Shape;1097;p26"/>
          <p:cNvGrpSpPr/>
          <p:nvPr/>
        </p:nvGrpSpPr>
        <p:grpSpPr>
          <a:xfrm>
            <a:off x="3662332" y="3926829"/>
            <a:ext cx="2501517" cy="506937"/>
            <a:chOff x="5543305" y="2813899"/>
            <a:chExt cx="1693339" cy="396251"/>
          </a:xfrm>
        </p:grpSpPr>
        <p:sp>
          <p:nvSpPr>
            <p:cNvPr id="1098" name="Google Shape;1098;p26"/>
            <p:cNvSpPr/>
            <p:nvPr/>
          </p:nvSpPr>
          <p:spPr>
            <a:xfrm>
              <a:off x="5766550" y="2813899"/>
              <a:ext cx="1470094" cy="396251"/>
            </a:xfrm>
            <a:prstGeom prst="roundRect">
              <a:avLst>
                <a:gd name="adj" fmla="val 16667"/>
              </a:avLst>
            </a:prstGeom>
            <a:solidFill>
              <a:schemeClr val="lt1"/>
            </a:solidFill>
            <a:ln w="25400" cap="flat" cmpd="sng">
              <a:solidFill>
                <a:srgbClr val="FEE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Giá trị sức lao động</a:t>
              </a:r>
              <a:endParaRPr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99" name="Google Shape;1099;p26"/>
            <p:cNvSpPr/>
            <p:nvPr/>
          </p:nvSpPr>
          <p:spPr>
            <a:xfrm>
              <a:off x="5543305" y="2927830"/>
              <a:ext cx="174000" cy="174000"/>
            </a:xfrm>
            <a:prstGeom prst="ellipse">
              <a:avLst/>
            </a:prstGeom>
            <a:gradFill>
              <a:gsLst>
                <a:gs pos="0">
                  <a:srgbClr val="9C96FF"/>
                </a:gs>
                <a:gs pos="35000">
                  <a:srgbClr val="BAB5FF"/>
                </a:gs>
                <a:gs pos="100000">
                  <a:srgbClr val="E5E1FF"/>
                </a:gs>
              </a:gsLst>
              <a:lin ang="16200000" scaled="0"/>
            </a:gradFill>
            <a:ln w="9525" cap="flat" cmpd="sng">
              <a:solidFill>
                <a:srgbClr val="341FB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pic>
        <p:nvPicPr>
          <p:cNvPr id="1100" name="Google Shape;1100;p26" descr="Kết quả hình ảnh cho nhà xưởng icoin"/>
          <p:cNvPicPr preferRelativeResize="0"/>
          <p:nvPr/>
        </p:nvPicPr>
        <p:blipFill rotWithShape="1">
          <a:blip r:embed="rId3">
            <a:alphaModFix/>
          </a:blip>
          <a:srcRect/>
          <a:stretch/>
        </p:blipFill>
        <p:spPr>
          <a:xfrm>
            <a:off x="6781279" y="526699"/>
            <a:ext cx="1271587" cy="1271587"/>
          </a:xfrm>
          <a:prstGeom prst="roundRect">
            <a:avLst>
              <a:gd name="adj" fmla="val 8594"/>
            </a:avLst>
          </a:prstGeom>
          <a:solidFill>
            <a:srgbClr val="ECECEC"/>
          </a:solidFill>
          <a:ln>
            <a:noFill/>
          </a:ln>
          <a:effectLst>
            <a:reflection stA="38000" endPos="28000" dist="5000" dir="5400000" sy="-100000" algn="bl" rotWithShape="0"/>
          </a:effectLst>
        </p:spPr>
      </p:pic>
      <p:pic>
        <p:nvPicPr>
          <p:cNvPr id="1101" name="Google Shape;1101;p26" descr="Kết quả hình ảnh cho vải icoin"/>
          <p:cNvPicPr preferRelativeResize="0"/>
          <p:nvPr/>
        </p:nvPicPr>
        <p:blipFill rotWithShape="1">
          <a:blip r:embed="rId4">
            <a:alphaModFix/>
          </a:blip>
          <a:srcRect/>
          <a:stretch/>
        </p:blipFill>
        <p:spPr>
          <a:xfrm>
            <a:off x="6795231" y="2039569"/>
            <a:ext cx="1102272" cy="1102272"/>
          </a:xfrm>
          <a:prstGeom prst="roundRect">
            <a:avLst>
              <a:gd name="adj" fmla="val 16667"/>
            </a:avLst>
          </a:prstGeom>
          <a:noFill/>
          <a:ln>
            <a:noFill/>
          </a:ln>
          <a:effectLst>
            <a:outerShdw blurRad="152400" dist="12000" dir="900000" sy="98000" kx="110000" ky="200000" algn="tl" rotWithShape="0">
              <a:srgbClr val="000000">
                <a:alpha val="29803"/>
              </a:srgbClr>
            </a:outerShdw>
          </a:effectLst>
        </p:spPr>
      </p:pic>
      <p:pic>
        <p:nvPicPr>
          <p:cNvPr id="1102" name="Google Shape;1102;p26"/>
          <p:cNvPicPr preferRelativeResize="0"/>
          <p:nvPr/>
        </p:nvPicPr>
        <p:blipFill rotWithShape="1">
          <a:blip r:embed="rId5">
            <a:alphaModFix/>
          </a:blip>
          <a:srcRect/>
          <a:stretch/>
        </p:blipFill>
        <p:spPr>
          <a:xfrm>
            <a:off x="6880439" y="3215468"/>
            <a:ext cx="1117077" cy="1560164"/>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3507-B40B-4B70-ACFF-55115476DB3F}"/>
              </a:ext>
            </a:extLst>
          </p:cNvPr>
          <p:cNvSpPr>
            <a:spLocks noGrp="1"/>
          </p:cNvSpPr>
          <p:nvPr>
            <p:ph type="title"/>
          </p:nvPr>
        </p:nvSpPr>
        <p:spPr>
          <a:xfrm>
            <a:off x="661100" y="664300"/>
            <a:ext cx="7843200" cy="538858"/>
          </a:xfrm>
        </p:spPr>
        <p:txBody>
          <a:bodyPr/>
          <a:lstStyle/>
          <a:p>
            <a:pPr eaLnBrk="1" hangingPunct="1">
              <a:spcBef>
                <a:spcPct val="50000"/>
              </a:spcBef>
              <a:defRPr/>
            </a:pPr>
            <a:r>
              <a:rPr lang="en-US" b="1" dirty="0">
                <a:solidFill>
                  <a:schemeClr val="bg1"/>
                </a:solidFill>
                <a:latin typeface="Times New Roman" panose="02020603050405020304" pitchFamily="18" charset="0"/>
                <a:ea typeface="SimSun" panose="02010600030101010101" pitchFamily="2" charset="-122"/>
              </a:rPr>
              <a:t>1.1.5. </a:t>
            </a:r>
            <a:r>
              <a:rPr lang="en-US" b="1" dirty="0" err="1">
                <a:solidFill>
                  <a:schemeClr val="bg1"/>
                </a:solidFill>
                <a:latin typeface="Times New Roman" panose="02020603050405020304" pitchFamily="18" charset="0"/>
                <a:ea typeface="SimSun" panose="02010600030101010101" pitchFamily="2" charset="-122"/>
              </a:rPr>
              <a:t>Tiền</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công</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trong</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chủ</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nghĩa</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tư</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bản</a:t>
            </a:r>
            <a:endParaRPr lang="en-US" b="1" dirty="0">
              <a:solidFill>
                <a:schemeClr val="bg1"/>
              </a:solidFill>
              <a:latin typeface="Times New Roman" panose="02020603050405020304" pitchFamily="18" charset="0"/>
              <a:ea typeface="SimSun" panose="02010600030101010101" pitchFamily="2" charset="-122"/>
            </a:endParaRPr>
          </a:p>
        </p:txBody>
      </p:sp>
      <p:sp>
        <p:nvSpPr>
          <p:cNvPr id="3" name="Slide Number Placeholder 2">
            <a:extLst>
              <a:ext uri="{FF2B5EF4-FFF2-40B4-BE49-F238E27FC236}">
                <a16:creationId xmlns:a16="http://schemas.microsoft.com/office/drawing/2014/main" id="{5E1C4907-0829-4C25-BFF5-F27A464654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4" name="Google Shape;731;p33">
            <a:extLst>
              <a:ext uri="{FF2B5EF4-FFF2-40B4-BE49-F238E27FC236}">
                <a16:creationId xmlns:a16="http://schemas.microsoft.com/office/drawing/2014/main" id="{ACEB4950-4188-485E-BDA3-8C60A6E4D8CC}"/>
              </a:ext>
            </a:extLst>
          </p:cNvPr>
          <p:cNvSpPr txBox="1"/>
          <p:nvPr/>
        </p:nvSpPr>
        <p:spPr>
          <a:xfrm>
            <a:off x="1130850" y="1685324"/>
            <a:ext cx="4692434" cy="28044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Times New Roman" panose="02020603050405020304" pitchFamily="18" charset="0"/>
                <a:ea typeface="Barlow Light"/>
                <a:cs typeface="Times New Roman" panose="02020603050405020304" pitchFamily="18" charset="0"/>
                <a:sym typeface="Barlow Light"/>
              </a:rPr>
              <a:t>Tiền</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công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là</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giá</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cả</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của</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hàng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hóa</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sức</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lao</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động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Đó</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là</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bộ</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phận</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của</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giá</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trị</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mới</a:t>
            </a:r>
            <a:r>
              <a:rPr lang="en-US" sz="2400" dirty="0">
                <a:latin typeface="Times New Roman" panose="02020603050405020304" pitchFamily="18" charset="0"/>
                <a:ea typeface="Barlow Light"/>
                <a:cs typeface="Times New Roman" panose="02020603050405020304" pitchFamily="18" charset="0"/>
                <a:sym typeface="Barlow Light"/>
              </a:rPr>
              <a:t> do </a:t>
            </a:r>
            <a:r>
              <a:rPr lang="en-US" sz="2400" dirty="0" err="1">
                <a:latin typeface="Times New Roman" panose="02020603050405020304" pitchFamily="18" charset="0"/>
                <a:ea typeface="Barlow Light"/>
                <a:cs typeface="Times New Roman" panose="02020603050405020304" pitchFamily="18" charset="0"/>
                <a:sym typeface="Barlow Light"/>
              </a:rPr>
              <a:t>chính</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hao</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phí</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của</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người</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lao</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động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làm</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thuê</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tạo</a:t>
            </a:r>
            <a:r>
              <a:rPr lang="en-US" sz="2400" dirty="0">
                <a:latin typeface="Times New Roman" panose="02020603050405020304" pitchFamily="18" charset="0"/>
                <a:ea typeface="Barlow Light"/>
                <a:cs typeface="Times New Roman" panose="02020603050405020304" pitchFamily="18" charset="0"/>
                <a:sym typeface="Barlow Light"/>
              </a:rPr>
              <a:t> ra, </a:t>
            </a:r>
            <a:r>
              <a:rPr lang="en-US" sz="2400" dirty="0" err="1">
                <a:latin typeface="Times New Roman" panose="02020603050405020304" pitchFamily="18" charset="0"/>
                <a:ea typeface="Barlow Light"/>
                <a:cs typeface="Times New Roman" panose="02020603050405020304" pitchFamily="18" charset="0"/>
                <a:sym typeface="Barlow Light"/>
              </a:rPr>
              <a:t>nhưng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nó</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lại</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thường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được</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hiểu</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là</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a:solidFill>
                  <a:srgbClr val="FF0000"/>
                </a:solidFill>
                <a:latin typeface="Times New Roman" panose="02020603050405020304" pitchFamily="18" charset="0"/>
                <a:ea typeface="Barlow Light"/>
                <a:cs typeface="Times New Roman" panose="02020603050405020304" pitchFamily="18" charset="0"/>
                <a:sym typeface="Barlow Light"/>
              </a:rPr>
              <a:t>do </a:t>
            </a:r>
            <a:r>
              <a:rPr lang="en-US" sz="2400" dirty="0" err="1">
                <a:solidFill>
                  <a:srgbClr val="FF0000"/>
                </a:solidFill>
                <a:latin typeface="Times New Roman" panose="02020603050405020304" pitchFamily="18" charset="0"/>
                <a:ea typeface="Barlow Light"/>
                <a:cs typeface="Times New Roman" panose="02020603050405020304" pitchFamily="18" charset="0"/>
                <a:sym typeface="Barlow Light"/>
              </a:rPr>
              <a:t>người</a:t>
            </a:r>
            <a:r>
              <a:rPr lang="en-US" sz="2400" dirty="0">
                <a:solidFill>
                  <a:srgbClr val="FF0000"/>
                </a:solidFill>
                <a:latin typeface="Times New Roman" panose="02020603050405020304" pitchFamily="18" charset="0"/>
                <a:ea typeface="Barlow Light"/>
                <a:cs typeface="Times New Roman" panose="02020603050405020304" pitchFamily="18" charset="0"/>
                <a:sym typeface="Barlow Light"/>
              </a:rPr>
              <a:t> </a:t>
            </a:r>
            <a:r>
              <a:rPr lang="en-US" sz="2400" dirty="0" err="1">
                <a:solidFill>
                  <a:srgbClr val="FF0000"/>
                </a:solidFill>
                <a:latin typeface="Times New Roman" panose="02020603050405020304" pitchFamily="18" charset="0"/>
                <a:ea typeface="Barlow Light"/>
                <a:cs typeface="Times New Roman" panose="02020603050405020304" pitchFamily="18" charset="0"/>
                <a:sym typeface="Barlow Light"/>
              </a:rPr>
              <a:t>mua</a:t>
            </a:r>
            <a:r>
              <a:rPr lang="en-US" sz="2400" dirty="0">
                <a:solidFill>
                  <a:srgbClr val="FF0000"/>
                </a:solidFill>
                <a:latin typeface="Times New Roman" panose="02020603050405020304" pitchFamily="18" charset="0"/>
                <a:ea typeface="Barlow Light"/>
                <a:cs typeface="Times New Roman" panose="02020603050405020304" pitchFamily="18" charset="0"/>
                <a:sym typeface="Barlow Light"/>
              </a:rPr>
              <a:t> </a:t>
            </a:r>
            <a:r>
              <a:rPr lang="en-US" sz="2400" dirty="0" err="1">
                <a:solidFill>
                  <a:srgbClr val="FF0000"/>
                </a:solidFill>
                <a:latin typeface="Times New Roman" panose="02020603050405020304" pitchFamily="18" charset="0"/>
                <a:ea typeface="Barlow Light"/>
                <a:cs typeface="Times New Roman" panose="02020603050405020304" pitchFamily="18" charset="0"/>
                <a:sym typeface="Barlow Light"/>
              </a:rPr>
              <a:t>sức</a:t>
            </a:r>
            <a:r>
              <a:rPr lang="en-US" sz="2400" dirty="0">
                <a:solidFill>
                  <a:srgbClr val="FF0000"/>
                </a:solidFill>
                <a:latin typeface="Times New Roman" panose="02020603050405020304" pitchFamily="18" charset="0"/>
                <a:ea typeface="Barlow Light"/>
                <a:cs typeface="Times New Roman" panose="02020603050405020304" pitchFamily="18" charset="0"/>
                <a:sym typeface="Barlow Light"/>
              </a:rPr>
              <a:t> </a:t>
            </a:r>
            <a:r>
              <a:rPr lang="en-US" sz="2400" dirty="0" err="1">
                <a:solidFill>
                  <a:srgbClr val="FF0000"/>
                </a:solidFill>
                <a:latin typeface="Times New Roman" panose="02020603050405020304" pitchFamily="18" charset="0"/>
                <a:ea typeface="Barlow Light"/>
                <a:cs typeface="Times New Roman" panose="02020603050405020304" pitchFamily="18" charset="0"/>
                <a:sym typeface="Barlow Light"/>
              </a:rPr>
              <a:t>lao</a:t>
            </a:r>
            <a:r>
              <a:rPr lang="en-US" sz="2400" dirty="0">
                <a:solidFill>
                  <a:srgbClr val="FF0000"/>
                </a:solidFill>
                <a:latin typeface="Times New Roman" panose="02020603050405020304" pitchFamily="18" charset="0"/>
                <a:ea typeface="Barlow Light"/>
                <a:cs typeface="Times New Roman" panose="02020603050405020304" pitchFamily="18" charset="0"/>
                <a:sym typeface="Barlow Light"/>
              </a:rPr>
              <a:t> </a:t>
            </a:r>
            <a:r>
              <a:rPr lang="en-US" sz="2400" dirty="0" err="1">
                <a:solidFill>
                  <a:srgbClr val="FF0000"/>
                </a:solidFill>
                <a:latin typeface="Times New Roman" panose="02020603050405020304" pitchFamily="18" charset="0"/>
                <a:ea typeface="Barlow Light"/>
                <a:cs typeface="Times New Roman" panose="02020603050405020304" pitchFamily="18" charset="0"/>
                <a:sym typeface="Barlow Light"/>
              </a:rPr>
              <a:t>động</a:t>
            </a:r>
            <a:r>
              <a:rPr lang="en-US" sz="2400" dirty="0">
                <a:solidFill>
                  <a:srgbClr val="FF0000"/>
                </a:solidFill>
                <a:latin typeface="Times New Roman" panose="02020603050405020304" pitchFamily="18" charset="0"/>
                <a:ea typeface="Barlow Light"/>
                <a:cs typeface="Times New Roman" panose="02020603050405020304" pitchFamily="18" charset="0"/>
                <a:sym typeface="Barlow Light"/>
              </a:rPr>
              <a:t> </a:t>
            </a:r>
            <a:r>
              <a:rPr lang="en-US" sz="2400" dirty="0" err="1">
                <a:solidFill>
                  <a:srgbClr val="FF0000"/>
                </a:solidFill>
                <a:latin typeface="Times New Roman" panose="02020603050405020304" pitchFamily="18" charset="0"/>
                <a:ea typeface="Barlow Light"/>
                <a:cs typeface="Times New Roman" panose="02020603050405020304" pitchFamily="18" charset="0"/>
                <a:sym typeface="Barlow Light"/>
              </a:rPr>
              <a:t>trả</a:t>
            </a:r>
            <a:r>
              <a:rPr lang="en-US" sz="2400" dirty="0">
                <a:solidFill>
                  <a:srgbClr val="FF0000"/>
                </a:solidFill>
                <a:latin typeface="Times New Roman" panose="02020603050405020304" pitchFamily="18" charset="0"/>
                <a:ea typeface="Barlow Light"/>
                <a:cs typeface="Times New Roman" panose="02020603050405020304" pitchFamily="18" charset="0"/>
                <a:sym typeface="Barlow Light"/>
              </a:rPr>
              <a:t> </a:t>
            </a:r>
            <a:r>
              <a:rPr lang="en-US" sz="2400" dirty="0" err="1">
                <a:solidFill>
                  <a:srgbClr val="FF0000"/>
                </a:solidFill>
                <a:latin typeface="Times New Roman" panose="02020603050405020304" pitchFamily="18" charset="0"/>
                <a:ea typeface="Barlow Light"/>
                <a:cs typeface="Times New Roman" panose="02020603050405020304" pitchFamily="18" charset="0"/>
                <a:sym typeface="Barlow Light"/>
              </a:rPr>
              <a:t>cho</a:t>
            </a:r>
            <a:r>
              <a:rPr lang="en-US" sz="2400" dirty="0">
                <a:solidFill>
                  <a:srgbClr val="FF0000"/>
                </a:solidFill>
                <a:latin typeface="Times New Roman" panose="02020603050405020304" pitchFamily="18" charset="0"/>
                <a:ea typeface="Barlow Light"/>
                <a:cs typeface="Times New Roman" panose="02020603050405020304" pitchFamily="18" charset="0"/>
                <a:sym typeface="Barlow Light"/>
              </a:rPr>
              <a:t> </a:t>
            </a:r>
            <a:r>
              <a:rPr lang="en-US" sz="2400" dirty="0" err="1">
                <a:solidFill>
                  <a:srgbClr val="FF0000"/>
                </a:solidFill>
                <a:latin typeface="Times New Roman" panose="02020603050405020304" pitchFamily="18" charset="0"/>
                <a:ea typeface="Barlow Light"/>
                <a:cs typeface="Times New Roman" panose="02020603050405020304" pitchFamily="18" charset="0"/>
                <a:sym typeface="Barlow Light"/>
              </a:rPr>
              <a:t>người</a:t>
            </a:r>
            <a:r>
              <a:rPr lang="en-US" sz="2400" dirty="0">
                <a:solidFill>
                  <a:srgbClr val="FF0000"/>
                </a:solidFill>
                <a:latin typeface="Times New Roman" panose="02020603050405020304" pitchFamily="18" charset="0"/>
                <a:ea typeface="Barlow Light"/>
                <a:cs typeface="Times New Roman" panose="02020603050405020304" pitchFamily="18" charset="0"/>
                <a:sym typeface="Barlow Light"/>
              </a:rPr>
              <a:t> </a:t>
            </a:r>
            <a:r>
              <a:rPr lang="en-US" sz="2400" dirty="0" err="1">
                <a:solidFill>
                  <a:srgbClr val="FF0000"/>
                </a:solidFill>
                <a:latin typeface="Times New Roman" panose="02020603050405020304" pitchFamily="18" charset="0"/>
                <a:ea typeface="Barlow Light"/>
                <a:cs typeface="Times New Roman" panose="02020603050405020304" pitchFamily="18" charset="0"/>
                <a:sym typeface="Barlow Light"/>
              </a:rPr>
              <a:t>làm</a:t>
            </a:r>
            <a:r>
              <a:rPr lang="en-US" sz="2400" dirty="0">
                <a:solidFill>
                  <a:srgbClr val="FF0000"/>
                </a:solidFill>
                <a:latin typeface="Times New Roman" panose="02020603050405020304" pitchFamily="18" charset="0"/>
                <a:ea typeface="Barlow Light"/>
                <a:cs typeface="Times New Roman" panose="02020603050405020304" pitchFamily="18" charset="0"/>
                <a:sym typeface="Barlow Light"/>
              </a:rPr>
              <a:t> </a:t>
            </a:r>
            <a:r>
              <a:rPr lang="en-US" sz="2400" dirty="0" err="1">
                <a:solidFill>
                  <a:srgbClr val="FF0000"/>
                </a:solidFill>
                <a:latin typeface="Times New Roman" panose="02020603050405020304" pitchFamily="18" charset="0"/>
                <a:ea typeface="Barlow Light"/>
                <a:cs typeface="Times New Roman" panose="02020603050405020304" pitchFamily="18" charset="0"/>
                <a:sym typeface="Barlow Light"/>
              </a:rPr>
              <a:t>thuê</a:t>
            </a:r>
            <a:endParaRPr sz="2400" dirty="0">
              <a:solidFill>
                <a:srgbClr val="FF0000"/>
              </a:solidFill>
              <a:latin typeface="Times New Roman" panose="02020603050405020304" pitchFamily="18" charset="0"/>
              <a:ea typeface="Barlow Light"/>
              <a:cs typeface="Times New Roman" panose="02020603050405020304" pitchFamily="18" charset="0"/>
              <a:sym typeface="Barlow Light"/>
            </a:endParaRPr>
          </a:p>
        </p:txBody>
      </p:sp>
      <p:pic>
        <p:nvPicPr>
          <p:cNvPr id="6" name="Picture 5">
            <a:extLst>
              <a:ext uri="{FF2B5EF4-FFF2-40B4-BE49-F238E27FC236}">
                <a16:creationId xmlns:a16="http://schemas.microsoft.com/office/drawing/2014/main" id="{585449FC-859C-4B0C-B854-EFCB7F42000B}"/>
              </a:ext>
            </a:extLst>
          </p:cNvPr>
          <p:cNvPicPr>
            <a:picLocks noChangeAspect="1"/>
          </p:cNvPicPr>
          <p:nvPr/>
        </p:nvPicPr>
        <p:blipFill>
          <a:blip r:embed="rId2"/>
          <a:stretch>
            <a:fillRect/>
          </a:stretch>
        </p:blipFill>
        <p:spPr>
          <a:xfrm>
            <a:off x="5955527" y="1876806"/>
            <a:ext cx="2548727" cy="2021426"/>
          </a:xfrm>
          <a:prstGeom prst="rect">
            <a:avLst/>
          </a:prstGeom>
          <a:ln>
            <a:noFill/>
          </a:ln>
          <a:effectLst>
            <a:softEdge rad="112500"/>
          </a:effectLst>
        </p:spPr>
      </p:pic>
    </p:spTree>
    <p:extLst>
      <p:ext uri="{BB962C8B-B14F-4D97-AF65-F5344CB8AC3E}">
        <p14:creationId xmlns:p14="http://schemas.microsoft.com/office/powerpoint/2010/main" val="2806425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4F13-4B7F-41FC-B65B-D1E270846FFB}"/>
              </a:ext>
            </a:extLst>
          </p:cNvPr>
          <p:cNvSpPr>
            <a:spLocks noGrp="1"/>
          </p:cNvSpPr>
          <p:nvPr>
            <p:ph type="title"/>
          </p:nvPr>
        </p:nvSpPr>
        <p:spPr/>
        <p:txBody>
          <a:bodyPr/>
          <a:lstStyle/>
          <a:p>
            <a:r>
              <a:rPr lang="en-US" b="1" dirty="0">
                <a:latin typeface="Times New Roman" panose="02020603050405020304" pitchFamily="18" charset="0"/>
                <a:ea typeface="SimSun" panose="02010600030101010101" pitchFamily="2" charset="-122"/>
              </a:rPr>
              <a:t> 1.1.6 </a:t>
            </a:r>
            <a:r>
              <a:rPr lang="en-US" b="1" dirty="0" err="1">
                <a:latin typeface="Times New Roman" panose="02020603050405020304" pitchFamily="18" charset="0"/>
                <a:ea typeface="SimSun" panose="02010600030101010101" pitchFamily="2" charset="-122"/>
              </a:rPr>
              <a:t>Tuần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hoàn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và</a:t>
            </a:r>
            <a:r>
              <a:rPr lang="en-US" b="1" dirty="0">
                <a:latin typeface="Times New Roman" panose="02020603050405020304" pitchFamily="18" charset="0"/>
                <a:ea typeface="SimSun" panose="02010600030101010101" pitchFamily="2" charset="-122"/>
              </a:rPr>
              <a:t> chu </a:t>
            </a:r>
            <a:r>
              <a:rPr lang="en-US" b="1" dirty="0" err="1">
                <a:latin typeface="Times New Roman" panose="02020603050405020304" pitchFamily="18" charset="0"/>
                <a:ea typeface="SimSun" panose="02010600030101010101" pitchFamily="2" charset="-122"/>
              </a:rPr>
              <a:t>chuyển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tư</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bản</a:t>
            </a:r>
            <a:endParaRPr lang="en-US" dirty="0"/>
          </a:p>
        </p:txBody>
      </p:sp>
      <p:sp>
        <p:nvSpPr>
          <p:cNvPr id="3" name="Slide Number Placeholder 2">
            <a:extLst>
              <a:ext uri="{FF2B5EF4-FFF2-40B4-BE49-F238E27FC236}">
                <a16:creationId xmlns:a16="http://schemas.microsoft.com/office/drawing/2014/main" id="{12BD60E9-3B4C-4A25-B83B-D2C3DEF53EA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4" name="Google Shape;731;p33">
            <a:extLst>
              <a:ext uri="{FF2B5EF4-FFF2-40B4-BE49-F238E27FC236}">
                <a16:creationId xmlns:a16="http://schemas.microsoft.com/office/drawing/2014/main" id="{677A8042-5151-4F1C-9C71-F9A6191D28E2}"/>
              </a:ext>
            </a:extLst>
          </p:cNvPr>
          <p:cNvSpPr txBox="1"/>
          <p:nvPr/>
        </p:nvSpPr>
        <p:spPr>
          <a:xfrm>
            <a:off x="706289" y="1446414"/>
            <a:ext cx="3176455"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u="sng" dirty="0" err="1">
                <a:latin typeface="Times New Roman" panose="02020603050405020304" pitchFamily="18" charset="0"/>
                <a:ea typeface="Barlow Light"/>
                <a:cs typeface="Times New Roman" panose="02020603050405020304" pitchFamily="18" charset="0"/>
                <a:sym typeface="Barlow Light"/>
              </a:rPr>
              <a:t>Tuần</a:t>
            </a:r>
            <a:r>
              <a:rPr lang="en-US" sz="2400" b="1" u="sng" dirty="0">
                <a:latin typeface="Times New Roman" panose="02020603050405020304" pitchFamily="18" charset="0"/>
                <a:ea typeface="Barlow Light"/>
                <a:cs typeface="Times New Roman" panose="02020603050405020304" pitchFamily="18" charset="0"/>
                <a:sym typeface="Barlow Light"/>
              </a:rPr>
              <a:t> </a:t>
            </a:r>
            <a:r>
              <a:rPr lang="en-US" sz="2400" b="1" u="sng" dirty="0" err="1">
                <a:latin typeface="Times New Roman" panose="02020603050405020304" pitchFamily="18" charset="0"/>
                <a:ea typeface="Barlow Light"/>
                <a:cs typeface="Times New Roman" panose="02020603050405020304" pitchFamily="18" charset="0"/>
                <a:sym typeface="Barlow Light"/>
              </a:rPr>
              <a:t>hoàn</a:t>
            </a:r>
            <a:r>
              <a:rPr lang="en-US" sz="2400" b="1" u="sng" dirty="0">
                <a:latin typeface="Times New Roman" panose="02020603050405020304" pitchFamily="18" charset="0"/>
                <a:ea typeface="Barlow Light"/>
                <a:cs typeface="Times New Roman" panose="02020603050405020304" pitchFamily="18" charset="0"/>
                <a:sym typeface="Barlow Light"/>
              </a:rPr>
              <a:t> </a:t>
            </a:r>
            <a:r>
              <a:rPr lang="en-US" sz="2400" b="1" u="sng" dirty="0" err="1">
                <a:latin typeface="Times New Roman" panose="02020603050405020304" pitchFamily="18" charset="0"/>
                <a:ea typeface="Barlow Light"/>
                <a:cs typeface="Times New Roman" panose="02020603050405020304" pitchFamily="18" charset="0"/>
                <a:sym typeface="Barlow Light"/>
              </a:rPr>
              <a:t>của</a:t>
            </a:r>
            <a:r>
              <a:rPr lang="en-US" sz="2400" b="1" u="sng" dirty="0">
                <a:latin typeface="Times New Roman" panose="02020603050405020304" pitchFamily="18" charset="0"/>
                <a:ea typeface="Barlow Light"/>
                <a:cs typeface="Times New Roman" panose="02020603050405020304" pitchFamily="18" charset="0"/>
                <a:sym typeface="Barlow Light"/>
              </a:rPr>
              <a:t> </a:t>
            </a:r>
            <a:r>
              <a:rPr lang="en-US" sz="2400" b="1" u="sng" dirty="0" err="1">
                <a:latin typeface="Times New Roman" panose="02020603050405020304" pitchFamily="18" charset="0"/>
                <a:ea typeface="Barlow Light"/>
                <a:cs typeface="Times New Roman" panose="02020603050405020304" pitchFamily="18" charset="0"/>
                <a:sym typeface="Barlow Light"/>
              </a:rPr>
              <a:t>tư</a:t>
            </a:r>
            <a:r>
              <a:rPr lang="en-US" sz="2400" b="1" u="sng" dirty="0">
                <a:latin typeface="Times New Roman" panose="02020603050405020304" pitchFamily="18" charset="0"/>
                <a:ea typeface="Barlow Light"/>
                <a:cs typeface="Times New Roman" panose="02020603050405020304" pitchFamily="18" charset="0"/>
                <a:sym typeface="Barlow Light"/>
              </a:rPr>
              <a:t> </a:t>
            </a:r>
            <a:r>
              <a:rPr lang="en-US" sz="2400" b="1" u="sng" dirty="0" err="1">
                <a:latin typeface="Times New Roman" panose="02020603050405020304" pitchFamily="18" charset="0"/>
                <a:ea typeface="Barlow Light"/>
                <a:cs typeface="Times New Roman" panose="02020603050405020304" pitchFamily="18" charset="0"/>
                <a:sym typeface="Barlow Light"/>
              </a:rPr>
              <a:t>bản</a:t>
            </a:r>
            <a:endParaRPr sz="2400" b="1" u="sng" dirty="0">
              <a:latin typeface="Times New Roman" panose="02020603050405020304" pitchFamily="18" charset="0"/>
              <a:ea typeface="Barlow Light"/>
              <a:cs typeface="Times New Roman" panose="02020603050405020304" pitchFamily="18" charset="0"/>
              <a:sym typeface="Barlow Light"/>
            </a:endParaRPr>
          </a:p>
        </p:txBody>
      </p:sp>
      <p:sp>
        <p:nvSpPr>
          <p:cNvPr id="5" name="Google Shape;731;p33">
            <a:extLst>
              <a:ext uri="{FF2B5EF4-FFF2-40B4-BE49-F238E27FC236}">
                <a16:creationId xmlns:a16="http://schemas.microsoft.com/office/drawing/2014/main" id="{08697000-8765-4FB6-B095-C142D7641EB9}"/>
              </a:ext>
            </a:extLst>
          </p:cNvPr>
          <p:cNvSpPr txBox="1"/>
          <p:nvPr/>
        </p:nvSpPr>
        <p:spPr>
          <a:xfrm>
            <a:off x="4173837" y="1550030"/>
            <a:ext cx="3469224" cy="58079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ln w="0"/>
                <a:solidFill>
                  <a:schemeClr val="tx1"/>
                </a:solidFill>
                <a:effectLst>
                  <a:outerShdw blurRad="38100" dist="19050" dir="2700000" algn="tl" rotWithShape="0">
                    <a:schemeClr val="dk1">
                      <a:alpha val="40000"/>
                    </a:schemeClr>
                  </a:outerShdw>
                </a:effectLst>
                <a:latin typeface=".VnAristote" panose="020B7200000000000000" pitchFamily="34" charset="0"/>
                <a:ea typeface="Barlow Light"/>
                <a:cs typeface="Times New Roman" panose="02020603050405020304" pitchFamily="18" charset="0"/>
                <a:sym typeface="Barlow Light"/>
              </a:rPr>
              <a:t>T – H - T’</a:t>
            </a:r>
            <a:endParaRPr sz="4400" dirty="0">
              <a:ln w="0"/>
              <a:solidFill>
                <a:schemeClr val="tx1"/>
              </a:solidFill>
              <a:effectLst>
                <a:outerShdw blurRad="38100" dist="19050" dir="2700000" algn="tl" rotWithShape="0">
                  <a:schemeClr val="dk1">
                    <a:alpha val="40000"/>
                  </a:schemeClr>
                </a:outerShdw>
              </a:effectLst>
              <a:latin typeface=".VnAristote" panose="020B7200000000000000" pitchFamily="34" charset="0"/>
              <a:ea typeface="Barlow Light"/>
              <a:cs typeface="Times New Roman" panose="02020603050405020304" pitchFamily="18" charset="0"/>
              <a:sym typeface="Barlow Light"/>
            </a:endParaRPr>
          </a:p>
        </p:txBody>
      </p:sp>
      <p:sp>
        <p:nvSpPr>
          <p:cNvPr id="6" name="Google Shape;731;p33">
            <a:extLst>
              <a:ext uri="{FF2B5EF4-FFF2-40B4-BE49-F238E27FC236}">
                <a16:creationId xmlns:a16="http://schemas.microsoft.com/office/drawing/2014/main" id="{8914B005-48AA-4D65-A8B6-8E8361A2A8A4}"/>
              </a:ext>
            </a:extLst>
          </p:cNvPr>
          <p:cNvSpPr txBox="1"/>
          <p:nvPr/>
        </p:nvSpPr>
        <p:spPr>
          <a:xfrm>
            <a:off x="3092987" y="3138139"/>
            <a:ext cx="4550074"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latin typeface="Times New Roman" panose="02020603050405020304" pitchFamily="18" charset="0"/>
                <a:ea typeface="Barlow Light"/>
                <a:cs typeface="Times New Roman" panose="02020603050405020304" pitchFamily="18" charset="0"/>
                <a:sym typeface="Barlow Light"/>
              </a:rPr>
              <a:t>T – H           … SX … H’ – T’</a:t>
            </a:r>
            <a:endParaRPr sz="2400" b="1" dirty="0">
              <a:latin typeface="Times New Roman" panose="02020603050405020304" pitchFamily="18" charset="0"/>
              <a:ea typeface="Barlow Light"/>
              <a:cs typeface="Times New Roman" panose="02020603050405020304" pitchFamily="18" charset="0"/>
              <a:sym typeface="Barlow Light"/>
            </a:endParaRPr>
          </a:p>
        </p:txBody>
      </p:sp>
      <p:sp>
        <p:nvSpPr>
          <p:cNvPr id="7" name="Google Shape;731;p33">
            <a:extLst>
              <a:ext uri="{FF2B5EF4-FFF2-40B4-BE49-F238E27FC236}">
                <a16:creationId xmlns:a16="http://schemas.microsoft.com/office/drawing/2014/main" id="{FFF08437-8433-40DF-BAAA-005D7184C2FF}"/>
              </a:ext>
            </a:extLst>
          </p:cNvPr>
          <p:cNvSpPr txBox="1"/>
          <p:nvPr/>
        </p:nvSpPr>
        <p:spPr>
          <a:xfrm>
            <a:off x="4320218" y="2629150"/>
            <a:ext cx="3176455"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Times New Roman" panose="02020603050405020304" pitchFamily="18" charset="0"/>
                <a:ea typeface="Barlow Light"/>
                <a:cs typeface="Times New Roman" panose="02020603050405020304" pitchFamily="18" charset="0"/>
                <a:sym typeface="Barlow Light"/>
              </a:rPr>
              <a:t>Sức</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lao</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động</a:t>
            </a:r>
            <a:endParaRPr sz="2400" dirty="0">
              <a:latin typeface="Times New Roman" panose="02020603050405020304" pitchFamily="18" charset="0"/>
              <a:ea typeface="Barlow Light"/>
              <a:cs typeface="Times New Roman" panose="02020603050405020304" pitchFamily="18" charset="0"/>
              <a:sym typeface="Barlow Light"/>
            </a:endParaRPr>
          </a:p>
        </p:txBody>
      </p:sp>
      <p:sp>
        <p:nvSpPr>
          <p:cNvPr id="8" name="Google Shape;731;p33">
            <a:extLst>
              <a:ext uri="{FF2B5EF4-FFF2-40B4-BE49-F238E27FC236}">
                <a16:creationId xmlns:a16="http://schemas.microsoft.com/office/drawing/2014/main" id="{B909C4CA-0662-4048-B7A3-209CB23F8538}"/>
              </a:ext>
            </a:extLst>
          </p:cNvPr>
          <p:cNvSpPr txBox="1"/>
          <p:nvPr/>
        </p:nvSpPr>
        <p:spPr>
          <a:xfrm>
            <a:off x="4320219" y="3718937"/>
            <a:ext cx="3176455"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Times New Roman" panose="02020603050405020304" pitchFamily="18" charset="0"/>
                <a:ea typeface="Barlow Light"/>
                <a:cs typeface="Times New Roman" panose="02020603050405020304" pitchFamily="18" charset="0"/>
                <a:sym typeface="Barlow Light"/>
              </a:rPr>
              <a:t>Tư</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liệu</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sản</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xuất</a:t>
            </a:r>
            <a:endParaRPr sz="2400" dirty="0">
              <a:latin typeface="Times New Roman" panose="02020603050405020304" pitchFamily="18" charset="0"/>
              <a:ea typeface="Barlow Light"/>
              <a:cs typeface="Times New Roman" panose="02020603050405020304" pitchFamily="18" charset="0"/>
              <a:sym typeface="Barlow Light"/>
            </a:endParaRPr>
          </a:p>
        </p:txBody>
      </p:sp>
      <p:cxnSp>
        <p:nvCxnSpPr>
          <p:cNvPr id="10" name="Straight Arrow Connector 9">
            <a:extLst>
              <a:ext uri="{FF2B5EF4-FFF2-40B4-BE49-F238E27FC236}">
                <a16:creationId xmlns:a16="http://schemas.microsoft.com/office/drawing/2014/main" id="{885D73B7-E811-4E8F-96DD-9B182DC081BB}"/>
              </a:ext>
            </a:extLst>
          </p:cNvPr>
          <p:cNvCxnSpPr>
            <a:cxnSpLocks/>
          </p:cNvCxnSpPr>
          <p:nvPr/>
        </p:nvCxnSpPr>
        <p:spPr>
          <a:xfrm flipV="1">
            <a:off x="3968750" y="3009725"/>
            <a:ext cx="351469" cy="464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A5734DD-683A-42DB-8EE9-AC87F9B0057C}"/>
              </a:ext>
            </a:extLst>
          </p:cNvPr>
          <p:cNvCxnSpPr>
            <a:cxnSpLocks/>
            <a:endCxn id="8" idx="1"/>
          </p:cNvCxnSpPr>
          <p:nvPr/>
        </p:nvCxnSpPr>
        <p:spPr>
          <a:xfrm>
            <a:off x="3968750" y="3474060"/>
            <a:ext cx="351469" cy="5352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Arc 16">
            <a:extLst>
              <a:ext uri="{FF2B5EF4-FFF2-40B4-BE49-F238E27FC236}">
                <a16:creationId xmlns:a16="http://schemas.microsoft.com/office/drawing/2014/main" id="{D69B3A61-66DF-470B-831E-87617A54A47C}"/>
              </a:ext>
            </a:extLst>
          </p:cNvPr>
          <p:cNvSpPr/>
          <p:nvPr/>
        </p:nvSpPr>
        <p:spPr>
          <a:xfrm rot="16648019">
            <a:off x="3456129" y="2296134"/>
            <a:ext cx="2156275" cy="1599513"/>
          </a:xfrm>
          <a:prstGeom prst="arc">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3985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B6A5-BEFF-42DD-BC3D-D3CE8D883D9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Chu </a:t>
            </a:r>
            <a:r>
              <a:rPr lang="en-US" b="1" dirty="0" err="1">
                <a:latin typeface="Times New Roman" panose="02020603050405020304" pitchFamily="18" charset="0"/>
                <a:cs typeface="Times New Roman" panose="02020603050405020304" pitchFamily="18" charset="0"/>
              </a:rPr>
              <a:t>chuyển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bản</a:t>
            </a:r>
            <a:endParaRPr lang="en-US"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DFEA42D-858D-451F-9B96-2813A0F20D8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4" name="Google Shape;731;p33">
            <a:extLst>
              <a:ext uri="{FF2B5EF4-FFF2-40B4-BE49-F238E27FC236}">
                <a16:creationId xmlns:a16="http://schemas.microsoft.com/office/drawing/2014/main" id="{2D989FA3-0638-4C23-9D5A-66E0FE340E18}"/>
              </a:ext>
            </a:extLst>
          </p:cNvPr>
          <p:cNvSpPr txBox="1"/>
          <p:nvPr/>
        </p:nvSpPr>
        <p:spPr>
          <a:xfrm>
            <a:off x="779441" y="1318000"/>
            <a:ext cx="7962223" cy="1125336"/>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US" sz="2400" i="1" dirty="0">
                <a:latin typeface="Times New Roman" panose="02020603050405020304" pitchFamily="18" charset="0"/>
                <a:ea typeface="Barlow Light"/>
                <a:cs typeface="Times New Roman" panose="02020603050405020304" pitchFamily="18" charset="0"/>
                <a:sym typeface="Barlow Light"/>
              </a:rPr>
              <a:t>Chu </a:t>
            </a:r>
            <a:r>
              <a:rPr lang="en-US" sz="2400" i="1" dirty="0" err="1">
                <a:latin typeface="Times New Roman" panose="02020603050405020304" pitchFamily="18" charset="0"/>
                <a:ea typeface="Barlow Light"/>
                <a:cs typeface="Times New Roman" panose="02020603050405020304" pitchFamily="18" charset="0"/>
                <a:sym typeface="Barlow Light"/>
              </a:rPr>
              <a:t>chuyển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tư</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bản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là</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tuần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hoàn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tư</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bản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được</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xét</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là</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quá</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trình</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định</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kỳ</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thường</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xuyên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lặp</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đi</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lặp</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lại</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và</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đổi</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mới</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theo</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thời</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gian</a:t>
            </a:r>
            <a:endParaRPr sz="2400" i="1" dirty="0">
              <a:latin typeface="Times New Roman" panose="02020603050405020304" pitchFamily="18" charset="0"/>
              <a:ea typeface="Barlow Light"/>
              <a:cs typeface="Times New Roman" panose="02020603050405020304" pitchFamily="18" charset="0"/>
              <a:sym typeface="Barlow Light"/>
            </a:endParaRPr>
          </a:p>
        </p:txBody>
      </p:sp>
      <p:sp>
        <p:nvSpPr>
          <p:cNvPr id="6" name="TextBox 5">
            <a:extLst>
              <a:ext uri="{FF2B5EF4-FFF2-40B4-BE49-F238E27FC236}">
                <a16:creationId xmlns:a16="http://schemas.microsoft.com/office/drawing/2014/main" id="{4AEABB8C-43D5-44A4-A587-6A99D4B21BF9}"/>
              </a:ext>
            </a:extLst>
          </p:cNvPr>
          <p:cNvSpPr txBox="1"/>
          <p:nvPr/>
        </p:nvSpPr>
        <p:spPr>
          <a:xfrm>
            <a:off x="661100" y="2289447"/>
            <a:ext cx="6020116" cy="492443"/>
          </a:xfrm>
          <a:prstGeom prst="rect">
            <a:avLst/>
          </a:prstGeom>
          <a:noFill/>
        </p:spPr>
        <p:txBody>
          <a:bodyPr wrap="square">
            <a:spAutoFit/>
          </a:bodyPr>
          <a:lstStyle/>
          <a:p>
            <a:pPr eaLnBrk="1" hangingPunct="1">
              <a:spcBef>
                <a:spcPct val="50000"/>
              </a:spcBef>
              <a:buFontTx/>
              <a:buNone/>
            </a:pP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Thời</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gian</a:t>
            </a:r>
            <a:r>
              <a:rPr lang="en-US" altLang="en-US" sz="2600" b="1" dirty="0">
                <a:solidFill>
                  <a:schemeClr val="tx1"/>
                </a:solidFill>
                <a:latin typeface="Times New Roman" panose="02020603050405020304" pitchFamily="18" charset="0"/>
              </a:rPr>
              <a:t> chu </a:t>
            </a:r>
            <a:r>
              <a:rPr lang="en-US" altLang="en-US" sz="2600" b="1" dirty="0" err="1">
                <a:solidFill>
                  <a:schemeClr val="tx1"/>
                </a:solidFill>
                <a:latin typeface="Times New Roman" panose="02020603050405020304" pitchFamily="18" charset="0"/>
              </a:rPr>
              <a:t>chuyển</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của</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tư</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bản</a:t>
            </a:r>
            <a:endParaRPr lang="en-US" altLang="en-US" sz="2600" b="1" dirty="0">
              <a:solidFill>
                <a:schemeClr val="tx1"/>
              </a:solidFill>
              <a:latin typeface="Times New Roman" panose="02020603050405020304" pitchFamily="18" charset="0"/>
            </a:endParaRPr>
          </a:p>
        </p:txBody>
      </p:sp>
      <p:grpSp>
        <p:nvGrpSpPr>
          <p:cNvPr id="7" name="Group 20">
            <a:extLst>
              <a:ext uri="{FF2B5EF4-FFF2-40B4-BE49-F238E27FC236}">
                <a16:creationId xmlns:a16="http://schemas.microsoft.com/office/drawing/2014/main" id="{0494A657-B1BC-476E-A134-21ED9062C372}"/>
              </a:ext>
            </a:extLst>
          </p:cNvPr>
          <p:cNvGrpSpPr>
            <a:grpSpLocks/>
          </p:cNvGrpSpPr>
          <p:nvPr/>
        </p:nvGrpSpPr>
        <p:grpSpPr bwMode="auto">
          <a:xfrm>
            <a:off x="1257300" y="3055142"/>
            <a:ext cx="6515100" cy="888206"/>
            <a:chOff x="384" y="3235"/>
            <a:chExt cx="5040" cy="746"/>
          </a:xfrm>
        </p:grpSpPr>
        <p:sp>
          <p:nvSpPr>
            <p:cNvPr id="8" name="Text Box 21">
              <a:extLst>
                <a:ext uri="{FF2B5EF4-FFF2-40B4-BE49-F238E27FC236}">
                  <a16:creationId xmlns:a16="http://schemas.microsoft.com/office/drawing/2014/main" id="{287D3BDD-8FA5-45BB-9273-A0E80E402C4F}"/>
                </a:ext>
              </a:extLst>
            </p:cNvPr>
            <p:cNvSpPr txBox="1">
              <a:spLocks noChangeArrowheads="1"/>
            </p:cNvSpPr>
            <p:nvPr/>
          </p:nvSpPr>
          <p:spPr bwMode="ltGray">
            <a:xfrm>
              <a:off x="384" y="3283"/>
              <a:ext cx="1440" cy="69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defRPr/>
              </a:pPr>
              <a:r>
                <a:rPr lang="en-US" sz="2400" b="1" dirty="0" err="1">
                  <a:solidFill>
                    <a:srgbClr val="080808"/>
                  </a:solidFill>
                  <a:latin typeface="Times New Roman" panose="02020603050405020304" pitchFamily="18" charset="0"/>
                  <a:ea typeface="SimSun" panose="02010600030101010101" pitchFamily="2" charset="-122"/>
                </a:rPr>
                <a:t>Thời</a:t>
              </a:r>
              <a:r>
                <a:rPr lang="en-US" sz="2400" b="1" dirty="0">
                  <a:solidFill>
                    <a:srgbClr val="080808"/>
                  </a:solidFill>
                  <a:latin typeface="Times New Roman" panose="02020603050405020304" pitchFamily="18" charset="0"/>
                  <a:ea typeface="SimSun" panose="02010600030101010101" pitchFamily="2" charset="-122"/>
                </a:rPr>
                <a:t> </a:t>
              </a:r>
              <a:r>
                <a:rPr lang="en-US" sz="2400" b="1" dirty="0" err="1">
                  <a:solidFill>
                    <a:srgbClr val="080808"/>
                  </a:solidFill>
                  <a:latin typeface="Times New Roman" panose="02020603050405020304" pitchFamily="18" charset="0"/>
                  <a:ea typeface="SimSun" panose="02010600030101010101" pitchFamily="2" charset="-122"/>
                </a:rPr>
                <a:t>gian</a:t>
              </a:r>
              <a:r>
                <a:rPr lang="en-US" sz="2400" b="1" dirty="0">
                  <a:solidFill>
                    <a:srgbClr val="080808"/>
                  </a:solidFill>
                  <a:latin typeface="Times New Roman" panose="02020603050405020304" pitchFamily="18" charset="0"/>
                  <a:ea typeface="SimSun" panose="02010600030101010101" pitchFamily="2" charset="-122"/>
                </a:rPr>
                <a:t> chu </a:t>
              </a:r>
              <a:r>
                <a:rPr lang="en-US" sz="2400" b="1" dirty="0" err="1">
                  <a:solidFill>
                    <a:srgbClr val="080808"/>
                  </a:solidFill>
                  <a:latin typeface="Times New Roman" panose="02020603050405020304" pitchFamily="18" charset="0"/>
                  <a:ea typeface="SimSun" panose="02010600030101010101" pitchFamily="2" charset="-122"/>
                </a:rPr>
                <a:t>chuyển</a:t>
              </a:r>
              <a:endParaRPr lang="en-US" sz="2400" b="1" dirty="0">
                <a:solidFill>
                  <a:srgbClr val="080808"/>
                </a:solidFill>
                <a:latin typeface="Times New Roman" panose="02020603050405020304" pitchFamily="18" charset="0"/>
                <a:ea typeface="SimSun" panose="02010600030101010101" pitchFamily="2" charset="-122"/>
              </a:endParaRPr>
            </a:p>
          </p:txBody>
        </p:sp>
        <p:sp>
          <p:nvSpPr>
            <p:cNvPr id="9" name="Text Box 22">
              <a:extLst>
                <a:ext uri="{FF2B5EF4-FFF2-40B4-BE49-F238E27FC236}">
                  <a16:creationId xmlns:a16="http://schemas.microsoft.com/office/drawing/2014/main" id="{B7E42FAE-1B08-4FD4-8842-E7A673ADD689}"/>
                </a:ext>
              </a:extLst>
            </p:cNvPr>
            <p:cNvSpPr txBox="1">
              <a:spLocks noChangeArrowheads="1"/>
            </p:cNvSpPr>
            <p:nvPr/>
          </p:nvSpPr>
          <p:spPr bwMode="ltGray">
            <a:xfrm>
              <a:off x="2418" y="3259"/>
              <a:ext cx="1200" cy="69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b="1" dirty="0" err="1">
                  <a:solidFill>
                    <a:srgbClr val="080808"/>
                  </a:solidFill>
                  <a:latin typeface="Times New Roman" panose="02020603050405020304" pitchFamily="18" charset="0"/>
                </a:rPr>
                <a:t>Thời</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gian</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sản</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xuất</a:t>
              </a:r>
              <a:endParaRPr lang="en-US" altLang="en-US" sz="2400" b="1" dirty="0">
                <a:solidFill>
                  <a:srgbClr val="080808"/>
                </a:solidFill>
                <a:latin typeface="Times New Roman" panose="02020603050405020304" pitchFamily="18" charset="0"/>
              </a:endParaRPr>
            </a:p>
          </p:txBody>
        </p:sp>
        <p:sp>
          <p:nvSpPr>
            <p:cNvPr id="10" name="Text Box 23">
              <a:extLst>
                <a:ext uri="{FF2B5EF4-FFF2-40B4-BE49-F238E27FC236}">
                  <a16:creationId xmlns:a16="http://schemas.microsoft.com/office/drawing/2014/main" id="{F3094666-A261-4167-BD06-7830EC921F46}"/>
                </a:ext>
              </a:extLst>
            </p:cNvPr>
            <p:cNvSpPr txBox="1">
              <a:spLocks noChangeArrowheads="1"/>
            </p:cNvSpPr>
            <p:nvPr/>
          </p:nvSpPr>
          <p:spPr bwMode="ltGray">
            <a:xfrm>
              <a:off x="4230" y="3235"/>
              <a:ext cx="1194" cy="69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b="1" dirty="0" err="1">
                  <a:solidFill>
                    <a:srgbClr val="080808"/>
                  </a:solidFill>
                  <a:latin typeface="Times New Roman" panose="02020603050405020304" pitchFamily="18" charset="0"/>
                </a:rPr>
                <a:t>Thời</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gian</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lưu</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thông</a:t>
              </a:r>
              <a:endParaRPr lang="en-US" altLang="en-US" sz="2400" b="1" dirty="0">
                <a:solidFill>
                  <a:srgbClr val="080808"/>
                </a:solidFill>
                <a:latin typeface="Times New Roman" panose="02020603050405020304" pitchFamily="18" charset="0"/>
              </a:endParaRPr>
            </a:p>
          </p:txBody>
        </p:sp>
        <p:sp>
          <p:nvSpPr>
            <p:cNvPr id="11" name="WordArt 54">
              <a:extLst>
                <a:ext uri="{FF2B5EF4-FFF2-40B4-BE49-F238E27FC236}">
                  <a16:creationId xmlns:a16="http://schemas.microsoft.com/office/drawing/2014/main" id="{0D41D5C1-3F95-432C-A6FE-D54C2D651B38}"/>
                </a:ext>
              </a:extLst>
            </p:cNvPr>
            <p:cNvSpPr>
              <a:spLocks noChangeArrowheads="1" noChangeShapeType="1" noTextEdit="1"/>
            </p:cNvSpPr>
            <p:nvPr/>
          </p:nvSpPr>
          <p:spPr bwMode="auto">
            <a:xfrm>
              <a:off x="3788" y="3325"/>
              <a:ext cx="384" cy="444"/>
            </a:xfrm>
            <a:prstGeom prst="rect">
              <a:avLst/>
            </a:prstGeom>
          </p:spPr>
          <p:txBody>
            <a:bodyPr wrap="none" fromWordArt="1">
              <a:prstTxWarp prst="textPlain">
                <a:avLst>
                  <a:gd name="adj" fmla="val 50000"/>
                </a:avLst>
              </a:prstTxWarp>
            </a:bodyPr>
            <a:lstStyle/>
            <a:p>
              <a:pPr algn="ctr"/>
              <a:r>
                <a:rPr lang="en-US" sz="2700"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panose="020B0A04020102020204" pitchFamily="34" charset="0"/>
                </a:rPr>
                <a:t>+</a:t>
              </a:r>
            </a:p>
          </p:txBody>
        </p:sp>
        <p:sp>
          <p:nvSpPr>
            <p:cNvPr id="12" name="WordArt 55">
              <a:extLst>
                <a:ext uri="{FF2B5EF4-FFF2-40B4-BE49-F238E27FC236}">
                  <a16:creationId xmlns:a16="http://schemas.microsoft.com/office/drawing/2014/main" id="{09D2BBEB-C13C-4A2F-8318-01654A104C58}"/>
                </a:ext>
              </a:extLst>
            </p:cNvPr>
            <p:cNvSpPr>
              <a:spLocks noChangeArrowheads="1" noChangeShapeType="1" noTextEdit="1"/>
            </p:cNvSpPr>
            <p:nvPr/>
          </p:nvSpPr>
          <p:spPr bwMode="auto">
            <a:xfrm>
              <a:off x="1956" y="3367"/>
              <a:ext cx="252"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7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a:t>
              </a:r>
            </a:p>
          </p:txBody>
        </p:sp>
      </p:grpSp>
    </p:spTree>
    <p:extLst>
      <p:ext uri="{BB962C8B-B14F-4D97-AF65-F5344CB8AC3E}">
        <p14:creationId xmlns:p14="http://schemas.microsoft.com/office/powerpoint/2010/main" val="293774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ED288D-B758-4E0D-92C4-F48294AF6C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
        <p:nvSpPr>
          <p:cNvPr id="3" name="Text Box 6">
            <a:extLst>
              <a:ext uri="{FF2B5EF4-FFF2-40B4-BE49-F238E27FC236}">
                <a16:creationId xmlns:a16="http://schemas.microsoft.com/office/drawing/2014/main" id="{BCAA9876-41FE-4887-91E7-BD6539519E67}"/>
              </a:ext>
            </a:extLst>
          </p:cNvPr>
          <p:cNvSpPr txBox="1">
            <a:spLocks noChangeArrowheads="1"/>
          </p:cNvSpPr>
          <p:nvPr/>
        </p:nvSpPr>
        <p:spPr bwMode="ltGray">
          <a:xfrm>
            <a:off x="871537" y="3061186"/>
            <a:ext cx="6515100" cy="1569660"/>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sz="2400" u="sng"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Trong</a:t>
            </a:r>
            <a:r>
              <a:rPr lang="en-US" sz="2400" u="sng"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u="sng"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đó</a:t>
            </a:r>
            <a:r>
              <a:rPr lang="en-US" sz="2400" u="sng"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a:t>
            </a:r>
          </a:p>
          <a:p>
            <a:pPr eaLnBrk="1" hangingPunct="1">
              <a:spcBef>
                <a:spcPct val="0"/>
              </a:spcBef>
              <a:buFontTx/>
              <a:buNone/>
              <a:defRPr/>
            </a:pP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N: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Số</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vòng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quay/</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năm</a:t>
            </a:r>
            <a:endPar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endParaRPr>
          </a:p>
          <a:p>
            <a:pPr eaLnBrk="1" hangingPunct="1">
              <a:spcBef>
                <a:spcPct val="0"/>
              </a:spcBef>
              <a:buFontTx/>
              <a:buNone/>
              <a:defRPr/>
            </a:pP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CH: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Thời</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gian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tư</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bản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vận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động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trong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1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năm</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p>
          <a:p>
            <a:pPr eaLnBrk="1" hangingPunct="1">
              <a:spcBef>
                <a:spcPct val="0"/>
              </a:spcBef>
              <a:buFontTx/>
              <a:buNone/>
              <a:defRPr/>
            </a:pP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ch</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Thời</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gian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một</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vòng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quay</a:t>
            </a:r>
          </a:p>
        </p:txBody>
      </p:sp>
      <p:sp>
        <p:nvSpPr>
          <p:cNvPr id="4" name="Text Box 7">
            <a:extLst>
              <a:ext uri="{FF2B5EF4-FFF2-40B4-BE49-F238E27FC236}">
                <a16:creationId xmlns:a16="http://schemas.microsoft.com/office/drawing/2014/main" id="{31B92AC3-0AC3-42E8-B013-F88F4040F34B}"/>
              </a:ext>
            </a:extLst>
          </p:cNvPr>
          <p:cNvSpPr txBox="1">
            <a:spLocks noChangeArrowheads="1"/>
          </p:cNvSpPr>
          <p:nvPr/>
        </p:nvSpPr>
        <p:spPr bwMode="ltGray">
          <a:xfrm>
            <a:off x="714375" y="83588"/>
            <a:ext cx="52578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US" sz="2600" b="1" dirty="0" err="1">
                <a:latin typeface="Times New Roman" panose="02020603050405020304" pitchFamily="18" charset="0"/>
                <a:ea typeface="SimSun" panose="02010600030101010101" pitchFamily="2" charset="-122"/>
              </a:rPr>
              <a:t>Tốc</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độ</a:t>
            </a:r>
            <a:r>
              <a:rPr lang="en-US" sz="2600" b="1" dirty="0">
                <a:latin typeface="Times New Roman" panose="02020603050405020304" pitchFamily="18" charset="0"/>
                <a:ea typeface="SimSun" panose="02010600030101010101" pitchFamily="2" charset="-122"/>
              </a:rPr>
              <a:t> chu </a:t>
            </a:r>
            <a:r>
              <a:rPr lang="en-US" sz="2600" b="1" dirty="0" err="1">
                <a:latin typeface="Times New Roman" panose="02020603050405020304" pitchFamily="18" charset="0"/>
                <a:ea typeface="SimSun" panose="02010600030101010101" pitchFamily="2" charset="-122"/>
              </a:rPr>
              <a:t>chuyển</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của</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tư</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bản</a:t>
            </a:r>
            <a:endParaRPr lang="en-US" sz="2600" b="1" dirty="0">
              <a:latin typeface="Times New Roman" panose="02020603050405020304" pitchFamily="18" charset="0"/>
              <a:ea typeface="SimSun" panose="02010600030101010101" pitchFamily="2" charset="-122"/>
            </a:endParaRPr>
          </a:p>
        </p:txBody>
      </p:sp>
      <p:sp>
        <p:nvSpPr>
          <p:cNvPr id="5" name="Text Box 8">
            <a:extLst>
              <a:ext uri="{FF2B5EF4-FFF2-40B4-BE49-F238E27FC236}">
                <a16:creationId xmlns:a16="http://schemas.microsoft.com/office/drawing/2014/main" id="{9DF0E5E8-C698-4243-B4D6-8C2390B2E1D5}"/>
              </a:ext>
            </a:extLst>
          </p:cNvPr>
          <p:cNvSpPr txBox="1">
            <a:spLocks noChangeArrowheads="1"/>
          </p:cNvSpPr>
          <p:nvPr/>
        </p:nvSpPr>
        <p:spPr bwMode="ltGray">
          <a:xfrm>
            <a:off x="871537" y="704461"/>
            <a:ext cx="7172325" cy="120032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defRPr/>
            </a:pPr>
            <a:r>
              <a:rPr lang="fr-FR" sz="2400" dirty="0" err="1">
                <a:solidFill>
                  <a:srgbClr val="080808"/>
                </a:solidFill>
                <a:latin typeface="Times New Roman" panose="02020603050405020304" pitchFamily="18" charset="0"/>
                <a:ea typeface="SimSun" panose="02010600030101010101" pitchFamily="2" charset="-122"/>
              </a:rPr>
              <a:t>Tốc</a:t>
            </a:r>
            <a:r>
              <a:rPr lang="fr-FR" sz="2400" dirty="0">
                <a:solidFill>
                  <a:srgbClr val="080808"/>
                </a:solidFill>
                <a:latin typeface="Times New Roman" panose="02020603050405020304" pitchFamily="18" charset="0"/>
                <a:ea typeface="SimSun" panose="02010600030101010101" pitchFamily="2" charset="-122"/>
              </a:rPr>
              <a:t> </a:t>
            </a:r>
            <a:r>
              <a:rPr lang="fr-FR" sz="2400" dirty="0" err="1">
                <a:solidFill>
                  <a:srgbClr val="080808"/>
                </a:solidFill>
                <a:latin typeface="Times New Roman" panose="02020603050405020304" pitchFamily="18" charset="0"/>
                <a:ea typeface="SimSun" panose="02010600030101010101" pitchFamily="2" charset="-122"/>
              </a:rPr>
              <a:t>độ</a:t>
            </a:r>
            <a:r>
              <a:rPr lang="fr-FR" sz="2400" dirty="0">
                <a:solidFill>
                  <a:srgbClr val="080808"/>
                </a:solidFill>
                <a:latin typeface="Times New Roman" panose="02020603050405020304" pitchFamily="18" charset="0"/>
                <a:ea typeface="SimSun" panose="02010600030101010101" pitchFamily="2" charset="-122"/>
              </a:rPr>
              <a:t> chu </a:t>
            </a:r>
            <a:r>
              <a:rPr lang="fr-FR" sz="2400" dirty="0" err="1">
                <a:solidFill>
                  <a:srgbClr val="080808"/>
                </a:solidFill>
                <a:latin typeface="Times New Roman" panose="02020603050405020304" pitchFamily="18" charset="0"/>
                <a:ea typeface="SimSun" panose="02010600030101010101" pitchFamily="2" charset="-122"/>
              </a:rPr>
              <a:t>chuyển</a:t>
            </a:r>
            <a:r>
              <a:rPr lang="fr-FR" sz="2400" dirty="0">
                <a:solidFill>
                  <a:srgbClr val="080808"/>
                </a:solidFill>
                <a:latin typeface="Times New Roman" panose="02020603050405020304" pitchFamily="18" charset="0"/>
                <a:ea typeface="SimSun" panose="02010600030101010101" pitchFamily="2" charset="-122"/>
              </a:rPr>
              <a:t>: </a:t>
            </a:r>
            <a:r>
              <a:rPr lang="fr-FR" sz="2400" i="1" dirty="0">
                <a:solidFill>
                  <a:srgbClr val="080808"/>
                </a:solidFill>
                <a:latin typeface="Times New Roman" panose="02020603050405020304" pitchFamily="18" charset="0"/>
                <a:ea typeface="SimSun" panose="02010600030101010101" pitchFamily="2" charset="-122"/>
              </a:rPr>
              <a:t>là </a:t>
            </a:r>
            <a:r>
              <a:rPr lang="fr-FR" sz="2400" i="1" dirty="0" err="1">
                <a:solidFill>
                  <a:srgbClr val="080808"/>
                </a:solidFill>
                <a:latin typeface="Times New Roman" panose="02020603050405020304" pitchFamily="18" charset="0"/>
                <a:ea typeface="SimSun" panose="02010600030101010101" pitchFamily="2" charset="-122"/>
              </a:rPr>
              <a:t>đại</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lượng</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dùng</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để</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chỉ</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sự</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vận</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động</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nhanh</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hay</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chậm</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của</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tư</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bản</a:t>
            </a:r>
            <a:r>
              <a:rPr lang="fr-FR"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Nó</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được</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tính</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bằng</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công</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thức</a:t>
            </a:r>
            <a:r>
              <a:rPr lang="en-US" sz="2400" i="1" dirty="0">
                <a:solidFill>
                  <a:srgbClr val="080808"/>
                </a:solidFill>
                <a:latin typeface="Times New Roman" panose="02020603050405020304" pitchFamily="18" charset="0"/>
                <a:ea typeface="SimSun" panose="02010600030101010101" pitchFamily="2" charset="-122"/>
              </a:rPr>
              <a:t>:</a:t>
            </a:r>
          </a:p>
        </p:txBody>
      </p:sp>
      <p:grpSp>
        <p:nvGrpSpPr>
          <p:cNvPr id="6" name="Group 10">
            <a:extLst>
              <a:ext uri="{FF2B5EF4-FFF2-40B4-BE49-F238E27FC236}">
                <a16:creationId xmlns:a16="http://schemas.microsoft.com/office/drawing/2014/main" id="{4D8C6432-F4CB-40AF-A88C-2DD2220C5406}"/>
              </a:ext>
            </a:extLst>
          </p:cNvPr>
          <p:cNvGrpSpPr>
            <a:grpSpLocks/>
          </p:cNvGrpSpPr>
          <p:nvPr/>
        </p:nvGrpSpPr>
        <p:grpSpPr bwMode="auto">
          <a:xfrm>
            <a:off x="2743200" y="2125266"/>
            <a:ext cx="4229100" cy="800100"/>
            <a:chOff x="1488" y="2160"/>
            <a:chExt cx="3552" cy="672"/>
          </a:xfrm>
        </p:grpSpPr>
        <p:graphicFrame>
          <p:nvGraphicFramePr>
            <p:cNvPr id="7" name="Object 11">
              <a:extLst>
                <a:ext uri="{FF2B5EF4-FFF2-40B4-BE49-F238E27FC236}">
                  <a16:creationId xmlns:a16="http://schemas.microsoft.com/office/drawing/2014/main" id="{8AB638D0-61D1-4F28-AC7F-E86DA8561ADA}"/>
                </a:ext>
              </a:extLst>
            </p:cNvPr>
            <p:cNvGraphicFramePr>
              <a:graphicFrameLocks noChangeAspect="1"/>
            </p:cNvGraphicFramePr>
            <p:nvPr>
              <p:extLst>
                <p:ext uri="{D42A27DB-BD31-4B8C-83A1-F6EECF244321}">
                  <p14:modId xmlns:p14="http://schemas.microsoft.com/office/powerpoint/2010/main" val="4051974956"/>
                </p:ext>
              </p:extLst>
            </p:nvPr>
          </p:nvGraphicFramePr>
          <p:xfrm>
            <a:off x="1488" y="2160"/>
            <a:ext cx="1776" cy="672"/>
          </p:xfrm>
          <a:graphic>
            <a:graphicData uri="http://schemas.openxmlformats.org/presentationml/2006/ole">
              <mc:AlternateContent xmlns:mc="http://schemas.openxmlformats.org/markup-compatibility/2006">
                <mc:Choice xmlns:v="urn:schemas-microsoft-com:vml" Requires="v">
                  <p:oleObj name="Equation" r:id="rId2" imgW="571252" imgH="393529" progId="Equation.3">
                    <p:embed/>
                  </p:oleObj>
                </mc:Choice>
                <mc:Fallback>
                  <p:oleObj name="Equation" r:id="rId2" imgW="571252" imgH="393529" progId="Equation.3">
                    <p:embed/>
                    <p:pic>
                      <p:nvPicPr>
                        <p:cNvPr id="91143" name="Object 11">
                          <a:extLst>
                            <a:ext uri="{FF2B5EF4-FFF2-40B4-BE49-F238E27FC236}">
                              <a16:creationId xmlns:a16="http://schemas.microsoft.com/office/drawing/2014/main" id="{178851C3-EA6F-46C9-B834-799C31B0F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 y="2160"/>
                          <a:ext cx="177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12">
              <a:extLst>
                <a:ext uri="{FF2B5EF4-FFF2-40B4-BE49-F238E27FC236}">
                  <a16:creationId xmlns:a16="http://schemas.microsoft.com/office/drawing/2014/main" id="{4E444EFD-9B57-4B9D-8303-D7C186C7300B}"/>
                </a:ext>
              </a:extLst>
            </p:cNvPr>
            <p:cNvSpPr txBox="1">
              <a:spLocks noChangeArrowheads="1"/>
            </p:cNvSpPr>
            <p:nvPr/>
          </p:nvSpPr>
          <p:spPr bwMode="ltGray">
            <a:xfrm>
              <a:off x="3360" y="2256"/>
              <a:ext cx="168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dirty="0" err="1">
                  <a:latin typeface="Times New Roman" panose="02020603050405020304" pitchFamily="18" charset="0"/>
                </a:rPr>
                <a:t>vòng</a:t>
              </a:r>
              <a:r>
                <a:rPr lang="en-US" altLang="en-US" sz="2400" dirty="0">
                  <a:latin typeface="Times New Roman" panose="02020603050405020304" pitchFamily="18" charset="0"/>
                </a:rPr>
                <a:t>/</a:t>
              </a:r>
              <a:r>
                <a:rPr lang="en-US" altLang="en-US" sz="2400" dirty="0" err="1">
                  <a:latin typeface="Times New Roman" panose="02020603050405020304" pitchFamily="18" charset="0"/>
                </a:rPr>
                <a:t>năm</a:t>
              </a:r>
              <a:endParaRPr lang="en-US" altLang="en-US" sz="2400" dirty="0">
                <a:latin typeface="Times New Roman" panose="02020603050405020304" pitchFamily="18" charset="0"/>
              </a:endParaRPr>
            </a:p>
          </p:txBody>
        </p:sp>
      </p:grpSp>
    </p:spTree>
    <p:extLst>
      <p:ext uri="{BB962C8B-B14F-4D97-AF65-F5344CB8AC3E}">
        <p14:creationId xmlns:p14="http://schemas.microsoft.com/office/powerpoint/2010/main" val="343070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heckerboard(across)">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4947-0C45-4475-96B8-DA61E56108D5}"/>
              </a:ext>
            </a:extLst>
          </p:cNvPr>
          <p:cNvSpPr>
            <a:spLocks noGrp="1"/>
          </p:cNvSpPr>
          <p:nvPr>
            <p:ph type="title"/>
          </p:nvPr>
        </p:nvSpPr>
        <p:spPr/>
        <p:txBody>
          <a:bodyPr/>
          <a:lstStyle/>
          <a:p>
            <a:r>
              <a:rPr lang="en-US" b="1" dirty="0" err="1">
                <a:latin typeface="Times New Roman" panose="02020603050405020304" pitchFamily="18" charset="0"/>
                <a:ea typeface="SimSun" panose="02010600030101010101" pitchFamily="2" charset="-122"/>
              </a:rPr>
              <a:t>Tư</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bản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cố</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định</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và</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tư</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bản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lưu</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động</a:t>
            </a:r>
            <a:endParaRPr lang="en-US" dirty="0"/>
          </a:p>
        </p:txBody>
      </p:sp>
      <p:sp>
        <p:nvSpPr>
          <p:cNvPr id="3" name="Text Placeholder 2">
            <a:extLst>
              <a:ext uri="{FF2B5EF4-FFF2-40B4-BE49-F238E27FC236}">
                <a16:creationId xmlns:a16="http://schemas.microsoft.com/office/drawing/2014/main" id="{D1BE24FD-9869-45D0-95C2-3243EB8C96DE}"/>
              </a:ext>
            </a:extLst>
          </p:cNvPr>
          <p:cNvSpPr>
            <a:spLocks noGrp="1"/>
          </p:cNvSpPr>
          <p:nvPr>
            <p:ph type="body" idx="1"/>
          </p:nvPr>
        </p:nvSpPr>
        <p:spPr/>
        <p:txBody>
          <a:bodyPr/>
          <a:lstStyle/>
          <a:p>
            <a:pPr marL="76200" indent="0">
              <a:buNone/>
            </a:pPr>
            <a:r>
              <a:rPr lang="en-US" altLang="en-US" sz="2600" b="1" dirty="0" err="1">
                <a:solidFill>
                  <a:schemeClr val="tx1"/>
                </a:solidFill>
                <a:latin typeface="Times New Roman" panose="02020603050405020304" pitchFamily="18" charset="0"/>
                <a:cs typeface="Times New Roman" panose="02020603050405020304" pitchFamily="18" charset="0"/>
              </a:rPr>
              <a:t>Tư</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bản</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cố</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định</a:t>
            </a:r>
            <a:r>
              <a:rPr lang="en-US" altLang="en-US" sz="2600" b="1" dirty="0">
                <a:solidFill>
                  <a:schemeClr val="tx1"/>
                </a:solidFill>
                <a:latin typeface="Times New Roman" panose="02020603050405020304" pitchFamily="18" charset="0"/>
                <a:cs typeface="Times New Roman" panose="02020603050405020304" pitchFamily="18" charset="0"/>
              </a:rPr>
              <a:t>:</a:t>
            </a:r>
            <a:endParaRPr lang="en-US" sz="2600" b="1" dirty="0">
              <a:solidFill>
                <a:schemeClr val="tx1"/>
              </a:solidFill>
            </a:endParaRPr>
          </a:p>
        </p:txBody>
      </p:sp>
      <p:sp>
        <p:nvSpPr>
          <p:cNvPr id="4" name="Slide Number Placeholder 3">
            <a:extLst>
              <a:ext uri="{FF2B5EF4-FFF2-40B4-BE49-F238E27FC236}">
                <a16:creationId xmlns:a16="http://schemas.microsoft.com/office/drawing/2014/main" id="{51971FE4-B005-4131-BD74-6BA489E92C0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
        <p:nvSpPr>
          <p:cNvPr id="5" name="Text Box 11">
            <a:extLst>
              <a:ext uri="{FF2B5EF4-FFF2-40B4-BE49-F238E27FC236}">
                <a16:creationId xmlns:a16="http://schemas.microsoft.com/office/drawing/2014/main" id="{2384F3F0-3FCC-4B1A-84F7-57DB7F0B3C05}"/>
              </a:ext>
            </a:extLst>
          </p:cNvPr>
          <p:cNvSpPr txBox="1">
            <a:spLocks noChangeArrowheads="1"/>
          </p:cNvSpPr>
          <p:nvPr/>
        </p:nvSpPr>
        <p:spPr bwMode="ltGray">
          <a:xfrm>
            <a:off x="1152478" y="3489211"/>
            <a:ext cx="7351776" cy="10156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defRPr/>
            </a:pP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Bộ</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phận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tư</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bản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sản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xuất</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tồn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tại</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dưới</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hình</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thái</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tư</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liệu</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lao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động</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thao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gia</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toàn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bộ</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quá</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trình</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sản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xuất</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nhưng</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giá</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trị</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của</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nó</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chỉ</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chuyển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dần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dần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từng</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phần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vào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giá</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trị</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sản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phẩm</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theo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mức</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độ</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hao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mòn</a:t>
            </a:r>
            <a:endParaRPr lang="en-US" sz="2000" i="1" dirty="0">
              <a:latin typeface="Times New Roman" panose="02020603050405020304" pitchFamily="18" charset="0"/>
              <a:ea typeface="SimSun" panose="02010600030101010101" pitchFamily="2" charset="-122"/>
            </a:endParaRPr>
          </a:p>
        </p:txBody>
      </p:sp>
      <p:pic>
        <p:nvPicPr>
          <p:cNvPr id="6" name="Picture 12" descr="nhaxuong">
            <a:extLst>
              <a:ext uri="{FF2B5EF4-FFF2-40B4-BE49-F238E27FC236}">
                <a16:creationId xmlns:a16="http://schemas.microsoft.com/office/drawing/2014/main" id="{6CB3292F-8A31-400A-B4A4-A62371543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938" y="2519955"/>
            <a:ext cx="1993316" cy="86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images39">
            <a:extLst>
              <a:ext uri="{FF2B5EF4-FFF2-40B4-BE49-F238E27FC236}">
                <a16:creationId xmlns:a16="http://schemas.microsoft.com/office/drawing/2014/main" id="{DB6B0831-1FAB-44B5-9E25-B319B46A9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744" y="2519955"/>
            <a:ext cx="2065037" cy="86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descr="images38">
            <a:extLst>
              <a:ext uri="{FF2B5EF4-FFF2-40B4-BE49-F238E27FC236}">
                <a16:creationId xmlns:a16="http://schemas.microsoft.com/office/drawing/2014/main" id="{571423B4-7610-40C9-97CA-F26A2F6D3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432" y="2519955"/>
            <a:ext cx="1731264" cy="86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37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heckerboard(across)">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F63CEA-5595-42B9-A2D0-FAFC656406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
        <p:nvSpPr>
          <p:cNvPr id="4" name="Text Placeholder 2">
            <a:extLst>
              <a:ext uri="{FF2B5EF4-FFF2-40B4-BE49-F238E27FC236}">
                <a16:creationId xmlns:a16="http://schemas.microsoft.com/office/drawing/2014/main" id="{8514325C-FB75-4C27-8FAA-3F4E427FFEFA}"/>
              </a:ext>
            </a:extLst>
          </p:cNvPr>
          <p:cNvSpPr txBox="1">
            <a:spLocks/>
          </p:cNvSpPr>
          <p:nvPr/>
        </p:nvSpPr>
        <p:spPr>
          <a:xfrm>
            <a:off x="1297475" y="2795015"/>
            <a:ext cx="6650700" cy="178898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1"/>
              </a:buClr>
              <a:buSzPts val="1400"/>
              <a:buFont typeface="Barlow Light"/>
              <a:buNone/>
              <a:defRPr sz="1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r>
              <a:rPr lang="en-US" sz="2400" i="1" dirty="0" err="1">
                <a:solidFill>
                  <a:schemeClr val="tx1"/>
                </a:solidFill>
                <a:latin typeface="Times New Roman" panose="02020603050405020304" pitchFamily="18" charset="0"/>
                <a:ea typeface="SimSun" panose="02010600030101010101" pitchFamily="2" charset="-122"/>
              </a:rPr>
              <a:t>Bộ</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phận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tư</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tồn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dưới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hình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nguyên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nhiên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vật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phụ</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lương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Nó</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được</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sử</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dụng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trong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xuất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chuyển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giá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trị</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nhanh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vào</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phẩm</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sau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khi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bán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hàng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hoá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về</a:t>
            </a:r>
            <a:r>
              <a:rPr lang="en-US" sz="2400" i="1" dirty="0">
                <a:solidFill>
                  <a:schemeClr val="tx1"/>
                </a:solidFill>
                <a:latin typeface="Times New Roman" panose="02020603050405020304" pitchFamily="18" charset="0"/>
                <a:ea typeface="SimSun" panose="02010600030101010101" pitchFamily="2" charset="-122"/>
              </a:rPr>
              <a:t>. </a:t>
            </a:r>
          </a:p>
          <a:p>
            <a:pPr marL="76200" indent="0"/>
            <a:endParaRPr lang="en-US" dirty="0"/>
          </a:p>
        </p:txBody>
      </p:sp>
      <p:pic>
        <p:nvPicPr>
          <p:cNvPr id="5" name="Picture 9" descr="CAT1RQ8H">
            <a:extLst>
              <a:ext uri="{FF2B5EF4-FFF2-40B4-BE49-F238E27FC236}">
                <a16:creationId xmlns:a16="http://schemas.microsoft.com/office/drawing/2014/main" id="{55B26258-5ED0-42B1-84EA-B189C75B3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079" y="1506530"/>
            <a:ext cx="1714500" cy="10652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AILOBQD">
            <a:extLst>
              <a:ext uri="{FF2B5EF4-FFF2-40B4-BE49-F238E27FC236}">
                <a16:creationId xmlns:a16="http://schemas.microsoft.com/office/drawing/2014/main" id="{CB44CF7B-429C-497B-8404-31AD8BBE1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329" y="1487424"/>
            <a:ext cx="2286000" cy="10271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images3">
            <a:extLst>
              <a:ext uri="{FF2B5EF4-FFF2-40B4-BE49-F238E27FC236}">
                <a16:creationId xmlns:a16="http://schemas.microsoft.com/office/drawing/2014/main" id="{00C42131-2A35-4689-9D0F-F351C7383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405" y="1515998"/>
            <a:ext cx="1985770" cy="11540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FADB407D-8DC8-43E6-9898-35D5374C2403}"/>
              </a:ext>
            </a:extLst>
          </p:cNvPr>
          <p:cNvSpPr txBox="1">
            <a:spLocks/>
          </p:cNvSpPr>
          <p:nvPr/>
        </p:nvSpPr>
        <p:spPr>
          <a:xfrm>
            <a:off x="1314754" y="693517"/>
            <a:ext cx="7843200" cy="653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600" b="1" dirty="0" err="1">
                <a:solidFill>
                  <a:schemeClr val="tx1"/>
                </a:solidFill>
                <a:latin typeface="Times New Roman" panose="02020603050405020304" pitchFamily="18" charset="0"/>
                <a:cs typeface="Times New Roman" panose="02020603050405020304" pitchFamily="18" charset="0"/>
              </a:rPr>
              <a:t>Tư</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bản</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lưu</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động</a:t>
            </a:r>
            <a:r>
              <a:rPr lang="en-US" altLang="en-US" sz="2600" dirty="0">
                <a:solidFill>
                  <a:schemeClr val="tx1"/>
                </a:solidFill>
                <a:latin typeface="Times New Roman" panose="02020603050405020304" pitchFamily="18" charset="0"/>
                <a:cs typeface="Times New Roman" panose="02020603050405020304" pitchFamily="18" charset="0"/>
              </a:rPr>
              <a:t>:</a:t>
            </a:r>
            <a:endParaRPr lang="en-US" sz="2600" dirty="0">
              <a:solidFill>
                <a:schemeClr val="tx1"/>
              </a:solidFill>
            </a:endParaRPr>
          </a:p>
        </p:txBody>
      </p:sp>
    </p:spTree>
    <p:extLst>
      <p:ext uri="{BB962C8B-B14F-4D97-AF65-F5344CB8AC3E}">
        <p14:creationId xmlns:p14="http://schemas.microsoft.com/office/powerpoint/2010/main" val="135675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8"/>
          <p:cNvSpPr txBox="1">
            <a:spLocks noGrp="1"/>
          </p:cNvSpPr>
          <p:nvPr>
            <p:ph type="title"/>
          </p:nvPr>
        </p:nvSpPr>
        <p:spPr>
          <a:xfrm>
            <a:off x="648743" y="664300"/>
            <a:ext cx="5655804"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1.1.1 Công thức chung của tư bản</a:t>
            </a:r>
            <a:endParaRPr b="1" dirty="0">
              <a:latin typeface="Times New Roman" panose="02020603050405020304" pitchFamily="18" charset="0"/>
              <a:cs typeface="Times New Roman" panose="02020603050405020304" pitchFamily="18" charset="0"/>
            </a:endParaRPr>
          </a:p>
        </p:txBody>
      </p:sp>
      <p:sp>
        <p:nvSpPr>
          <p:cNvPr id="550" name="Google Shape;550;p18"/>
          <p:cNvSpPr txBox="1">
            <a:spLocks noGrp="1"/>
          </p:cNvSpPr>
          <p:nvPr>
            <p:ph type="body" idx="2"/>
          </p:nvPr>
        </p:nvSpPr>
        <p:spPr>
          <a:xfrm>
            <a:off x="4809450" y="1599700"/>
            <a:ext cx="4014000" cy="2890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a:solidFill>
                  <a:schemeClr val="accent1"/>
                </a:solidFill>
                <a:highlight>
                  <a:srgbClr val="FFFFFF"/>
                </a:highlight>
                <a:latin typeface="Arial"/>
                <a:ea typeface="Arial"/>
                <a:cs typeface="Arial"/>
                <a:sym typeface="Arial"/>
              </a:rPr>
              <a:t>Điều kiện ra đời của sản xuất hàng hóa TBCN:</a:t>
            </a:r>
            <a:endParaRPr sz="1800" b="1" dirty="0">
              <a:solidFill>
                <a:schemeClr val="accent1"/>
              </a:solidFill>
              <a:highlight>
                <a:srgbClr val="FFFFFF"/>
              </a:highlight>
              <a:latin typeface="Arial"/>
              <a:ea typeface="Arial"/>
              <a:cs typeface="Arial"/>
              <a:sym typeface="Arial"/>
            </a:endParaRPr>
          </a:p>
          <a:p>
            <a:pPr marL="457200" lvl="0" indent="-342900" algn="l" rtl="0">
              <a:spcBef>
                <a:spcPts val="600"/>
              </a:spcBef>
              <a:spcAft>
                <a:spcPts val="0"/>
              </a:spcAft>
              <a:buClr>
                <a:srgbClr val="383838"/>
              </a:buClr>
              <a:buSzPts val="1800"/>
              <a:buFont typeface="Arial"/>
              <a:buChar char="-"/>
            </a:pPr>
            <a:r>
              <a:rPr lang="en" sz="1800" dirty="0">
                <a:solidFill>
                  <a:srgbClr val="383838"/>
                </a:solidFill>
                <a:highlight>
                  <a:srgbClr val="FFFFFF"/>
                </a:highlight>
                <a:latin typeface="Arial"/>
                <a:ea typeface="Arial"/>
                <a:cs typeface="Arial"/>
                <a:sym typeface="Arial"/>
              </a:rPr>
              <a:t>Tập trung một khoản tiền lớn và giao vào tay một số người.</a:t>
            </a:r>
            <a:endParaRPr sz="1800" dirty="0">
              <a:solidFill>
                <a:srgbClr val="383838"/>
              </a:solidFill>
              <a:highlight>
                <a:srgbClr val="FFFFFF"/>
              </a:highlight>
              <a:latin typeface="Arial"/>
              <a:ea typeface="Arial"/>
              <a:cs typeface="Arial"/>
              <a:sym typeface="Arial"/>
            </a:endParaRPr>
          </a:p>
          <a:p>
            <a:pPr marL="457200" lvl="0" indent="-342900" algn="l" rtl="0">
              <a:spcBef>
                <a:spcPts val="0"/>
              </a:spcBef>
              <a:spcAft>
                <a:spcPts val="0"/>
              </a:spcAft>
              <a:buClr>
                <a:srgbClr val="383838"/>
              </a:buClr>
              <a:buSzPts val="1800"/>
              <a:buFont typeface="Arial"/>
              <a:buChar char="-"/>
            </a:pPr>
            <a:r>
              <a:rPr lang="en" sz="1800" dirty="0">
                <a:solidFill>
                  <a:srgbClr val="383838"/>
                </a:solidFill>
                <a:highlight>
                  <a:srgbClr val="FFFFFF"/>
                </a:highlight>
                <a:latin typeface="Arial"/>
                <a:ea typeface="Arial"/>
                <a:cs typeface="Arial"/>
                <a:sym typeface="Arial"/>
              </a:rPr>
              <a:t>Bóc lột sức lao động của người khác.</a:t>
            </a:r>
            <a:endParaRPr sz="1800" dirty="0">
              <a:solidFill>
                <a:srgbClr val="383838"/>
              </a:solidFill>
              <a:highlight>
                <a:srgbClr val="FFFFFF"/>
              </a:highlight>
              <a:latin typeface="Arial"/>
              <a:ea typeface="Arial"/>
              <a:cs typeface="Arial"/>
              <a:sym typeface="Arial"/>
            </a:endParaRPr>
          </a:p>
          <a:p>
            <a:pPr marL="0" lvl="0" indent="0" algn="l" rtl="0">
              <a:spcBef>
                <a:spcPts val="600"/>
              </a:spcBef>
              <a:spcAft>
                <a:spcPts val="0"/>
              </a:spcAft>
              <a:buNone/>
            </a:pPr>
            <a:endParaRPr sz="1200" dirty="0"/>
          </a:p>
          <a:p>
            <a:pPr marL="0" lvl="0" indent="0" algn="l" rtl="0">
              <a:spcBef>
                <a:spcPts val="600"/>
              </a:spcBef>
              <a:spcAft>
                <a:spcPts val="0"/>
              </a:spcAft>
              <a:buClr>
                <a:schemeClr val="dk1"/>
              </a:buClr>
              <a:buSzPts val="1100"/>
              <a:buFont typeface="Arial"/>
              <a:buNone/>
            </a:pPr>
            <a:endParaRPr sz="1200" b="1" dirty="0"/>
          </a:p>
        </p:txBody>
      </p:sp>
      <p:sp>
        <p:nvSpPr>
          <p:cNvPr id="551" name="Google Shape;551;p18"/>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552" name="Google Shape;552;p18"/>
          <p:cNvPicPr preferRelativeResize="0"/>
          <p:nvPr/>
        </p:nvPicPr>
        <p:blipFill>
          <a:blip r:embed="rId3">
            <a:alphaModFix/>
          </a:blip>
          <a:stretch>
            <a:fillRect/>
          </a:stretch>
        </p:blipFill>
        <p:spPr>
          <a:xfrm>
            <a:off x="979875" y="1535450"/>
            <a:ext cx="3694750" cy="2712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C7C2-B665-4A55-9D49-1245DAB978CE}"/>
              </a:ext>
            </a:extLst>
          </p:cNvPr>
          <p:cNvSpPr>
            <a:spLocks noGrp="1"/>
          </p:cNvSpPr>
          <p:nvPr>
            <p:ph type="title"/>
          </p:nvPr>
        </p:nvSpPr>
        <p:spPr/>
        <p:txBody>
          <a:bodyPr/>
          <a:lstStyle/>
          <a:p>
            <a:r>
              <a:rPr lang="en-US" altLang="en-US" b="1" dirty="0" err="1">
                <a:solidFill>
                  <a:schemeClr val="bg1"/>
                </a:solidFill>
                <a:latin typeface="Times New Roman" panose="02020603050405020304" pitchFamily="18" charset="0"/>
                <a:cs typeface="Times New Roman" panose="02020603050405020304" pitchFamily="18" charset="0"/>
              </a:rPr>
              <a:t>Tư</a:t>
            </a:r>
            <a:r>
              <a:rPr lang="en-US" altLang="en-US" b="1" dirty="0">
                <a:solidFill>
                  <a:schemeClr val="bg1"/>
                </a:solidFill>
                <a:latin typeface="Times New Roman" panose="02020603050405020304" pitchFamily="18" charset="0"/>
                <a:cs typeface="Times New Roman" panose="02020603050405020304" pitchFamily="18" charset="0"/>
              </a:rPr>
              <a:t> </a:t>
            </a:r>
            <a:r>
              <a:rPr lang="en-US" altLang="en-US" b="1" dirty="0" err="1">
                <a:solidFill>
                  <a:schemeClr val="bg1"/>
                </a:solidFill>
                <a:latin typeface="Times New Roman" panose="02020603050405020304" pitchFamily="18" charset="0"/>
                <a:cs typeface="Times New Roman" panose="02020603050405020304" pitchFamily="18" charset="0"/>
              </a:rPr>
              <a:t>bản</a:t>
            </a:r>
            <a:r>
              <a:rPr lang="en-US" altLang="en-US" b="1" dirty="0">
                <a:solidFill>
                  <a:schemeClr val="bg1"/>
                </a:solidFill>
                <a:latin typeface="Times New Roman" panose="02020603050405020304" pitchFamily="18" charset="0"/>
                <a:cs typeface="Times New Roman" panose="02020603050405020304" pitchFamily="18" charset="0"/>
              </a:rPr>
              <a:t> </a:t>
            </a:r>
            <a:r>
              <a:rPr lang="en-US" altLang="en-US" b="1" dirty="0" err="1">
                <a:solidFill>
                  <a:schemeClr val="bg1"/>
                </a:solidFill>
                <a:latin typeface="Times New Roman" panose="02020603050405020304" pitchFamily="18" charset="0"/>
                <a:cs typeface="Times New Roman" panose="02020603050405020304" pitchFamily="18" charset="0"/>
              </a:rPr>
              <a:t>lưu</a:t>
            </a:r>
            <a:r>
              <a:rPr lang="en-US" altLang="en-US" b="1" dirty="0">
                <a:solidFill>
                  <a:schemeClr val="bg1"/>
                </a:solidFill>
                <a:latin typeface="Times New Roman" panose="02020603050405020304" pitchFamily="18" charset="0"/>
                <a:cs typeface="Times New Roman" panose="02020603050405020304" pitchFamily="18" charset="0"/>
              </a:rPr>
              <a:t> </a:t>
            </a:r>
            <a:r>
              <a:rPr lang="en-US" altLang="en-US" b="1" dirty="0" err="1">
                <a:solidFill>
                  <a:schemeClr val="bg1"/>
                </a:solidFill>
                <a:latin typeface="Times New Roman" panose="02020603050405020304" pitchFamily="18" charset="0"/>
                <a:cs typeface="Times New Roman" panose="02020603050405020304" pitchFamily="18" charset="0"/>
              </a:rPr>
              <a:t>động</a:t>
            </a:r>
            <a:r>
              <a:rPr lang="en-US" altLang="en-US" dirty="0">
                <a:solidFill>
                  <a:schemeClr val="bg1"/>
                </a:solidFill>
                <a:latin typeface="Times New Roman" panose="02020603050405020304" pitchFamily="18" charset="0"/>
                <a:cs typeface="Times New Roman" panose="02020603050405020304" pitchFamily="18" charset="0"/>
              </a:rPr>
              <a:t>:</a:t>
            </a:r>
            <a:endParaRPr lang="en-US" dirty="0">
              <a:solidFill>
                <a:schemeClr val="bg1"/>
              </a:solidFill>
            </a:endParaRPr>
          </a:p>
        </p:txBody>
      </p:sp>
      <p:sp>
        <p:nvSpPr>
          <p:cNvPr id="3" name="Text Placeholder 2">
            <a:extLst>
              <a:ext uri="{FF2B5EF4-FFF2-40B4-BE49-F238E27FC236}">
                <a16:creationId xmlns:a16="http://schemas.microsoft.com/office/drawing/2014/main" id="{85E0A42B-0CA8-48EC-9941-D61C36A77766}"/>
              </a:ext>
            </a:extLst>
          </p:cNvPr>
          <p:cNvSpPr>
            <a:spLocks noGrp="1"/>
          </p:cNvSpPr>
          <p:nvPr>
            <p:ph type="body" idx="1"/>
          </p:nvPr>
        </p:nvSpPr>
        <p:spPr>
          <a:xfrm>
            <a:off x="1246650" y="3257550"/>
            <a:ext cx="6650700" cy="1788982"/>
          </a:xfrm>
        </p:spPr>
        <p:txBody>
          <a:bodyPr/>
          <a:lstStyle/>
          <a:p>
            <a:pPr marL="76200" indent="0">
              <a:buNone/>
            </a:pPr>
            <a:r>
              <a:rPr lang="en-US" sz="2400" i="1" dirty="0" err="1">
                <a:solidFill>
                  <a:schemeClr val="tx1"/>
                </a:solidFill>
                <a:latin typeface="Times New Roman" panose="02020603050405020304" pitchFamily="18" charset="0"/>
                <a:ea typeface="SimSun" panose="02010600030101010101" pitchFamily="2" charset="-122"/>
              </a:rPr>
              <a:t>Bộ</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phận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tư</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tồn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dưới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hình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nguyên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nhiên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vật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phụ</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lương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Nó</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được</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sử</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dụng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trong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xuất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chuyển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giá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trị</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nhanh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vào</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phẩm</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sau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khi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bán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hàng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hoá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về</a:t>
            </a:r>
            <a:r>
              <a:rPr lang="en-US" sz="2400" i="1" dirty="0">
                <a:solidFill>
                  <a:schemeClr val="tx1"/>
                </a:solidFill>
                <a:latin typeface="Times New Roman" panose="02020603050405020304" pitchFamily="18" charset="0"/>
                <a:ea typeface="SimSun" panose="02010600030101010101" pitchFamily="2" charset="-122"/>
              </a:rPr>
              <a:t>. </a:t>
            </a:r>
          </a:p>
          <a:p>
            <a:pPr marL="76200" indent="0">
              <a:buNone/>
            </a:pPr>
            <a:endParaRPr lang="en-US" dirty="0"/>
          </a:p>
        </p:txBody>
      </p:sp>
      <p:sp>
        <p:nvSpPr>
          <p:cNvPr id="4" name="Slide Number Placeholder 3">
            <a:extLst>
              <a:ext uri="{FF2B5EF4-FFF2-40B4-BE49-F238E27FC236}">
                <a16:creationId xmlns:a16="http://schemas.microsoft.com/office/drawing/2014/main" id="{2B2D6BDD-181D-4421-BD7F-896C9C469F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pic>
        <p:nvPicPr>
          <p:cNvPr id="5" name="Picture 9" descr="CAT1RQ8H">
            <a:extLst>
              <a:ext uri="{FF2B5EF4-FFF2-40B4-BE49-F238E27FC236}">
                <a16:creationId xmlns:a16="http://schemas.microsoft.com/office/drawing/2014/main" id="{3DDAC79E-9884-48A1-B6DD-1FE789521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254" y="1969065"/>
            <a:ext cx="1714500" cy="10652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AILOBQD">
            <a:extLst>
              <a:ext uri="{FF2B5EF4-FFF2-40B4-BE49-F238E27FC236}">
                <a16:creationId xmlns:a16="http://schemas.microsoft.com/office/drawing/2014/main" id="{DF0C5F7B-50B7-4E29-BB01-088427C06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04" y="1949959"/>
            <a:ext cx="2286000" cy="10271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images3">
            <a:extLst>
              <a:ext uri="{FF2B5EF4-FFF2-40B4-BE49-F238E27FC236}">
                <a16:creationId xmlns:a16="http://schemas.microsoft.com/office/drawing/2014/main" id="{C4982E4B-A993-44AD-AF6C-DA51DB0F4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1580" y="1978533"/>
            <a:ext cx="1985770" cy="11540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714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D7C8-74C5-4BB7-988C-20A8D6FBE835}"/>
              </a:ext>
            </a:extLst>
          </p:cNvPr>
          <p:cNvSpPr>
            <a:spLocks noGrp="1"/>
          </p:cNvSpPr>
          <p:nvPr>
            <p:ph type="ctrTitle"/>
          </p:nvPr>
        </p:nvSpPr>
        <p:spPr>
          <a:xfrm>
            <a:off x="508174" y="1908425"/>
            <a:ext cx="6559375" cy="872700"/>
          </a:xfrm>
        </p:spPr>
        <p:txBody>
          <a:bodyPr/>
          <a:lstStyle/>
          <a:p>
            <a:r>
              <a:rPr lang="en-US" sz="3200" b="1" dirty="0">
                <a:latin typeface="Times New Roman" panose="02020603050405020304" pitchFamily="18" charset="0"/>
                <a:cs typeface="Times New Roman" panose="02020603050405020304" pitchFamily="18" charset="0"/>
              </a:rPr>
              <a:t>1.2. </a:t>
            </a:r>
            <a:r>
              <a:rPr lang="en-US" sz="3200" b="1" dirty="0" err="1">
                <a:latin typeface="Times New Roman" panose="02020603050405020304" pitchFamily="18" charset="0"/>
                <a:cs typeface="Times New Roman" panose="02020603050405020304" pitchFamily="18" charset="0"/>
              </a:rPr>
              <a:t>Bản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chất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của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trị</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thặng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dư</a:t>
            </a:r>
            <a:endParaRPr lang="en-US" sz="3200" dirty="0"/>
          </a:p>
        </p:txBody>
      </p:sp>
      <p:pic>
        <p:nvPicPr>
          <p:cNvPr id="4" name="Picture 3">
            <a:extLst>
              <a:ext uri="{FF2B5EF4-FFF2-40B4-BE49-F238E27FC236}">
                <a16:creationId xmlns:a16="http://schemas.microsoft.com/office/drawing/2014/main" id="{52E22784-9600-4AC5-8D31-E33CF2006FB6}"/>
              </a:ext>
            </a:extLst>
          </p:cNvPr>
          <p:cNvPicPr>
            <a:picLocks noChangeAspect="1"/>
          </p:cNvPicPr>
          <p:nvPr/>
        </p:nvPicPr>
        <p:blipFill>
          <a:blip r:embed="rId2"/>
          <a:stretch>
            <a:fillRect/>
          </a:stretch>
        </p:blipFill>
        <p:spPr>
          <a:xfrm>
            <a:off x="7576457" y="112515"/>
            <a:ext cx="1376906" cy="371823"/>
          </a:xfrm>
          <a:prstGeom prst="rect">
            <a:avLst/>
          </a:prstGeom>
        </p:spPr>
      </p:pic>
    </p:spTree>
    <p:extLst>
      <p:ext uri="{BB962C8B-B14F-4D97-AF65-F5344CB8AC3E}">
        <p14:creationId xmlns:p14="http://schemas.microsoft.com/office/powerpoint/2010/main" val="1067807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25708" y="3960143"/>
            <a:ext cx="7016023" cy="534557"/>
          </a:xfrm>
        </p:spPr>
        <p:txBody>
          <a:bodyPr/>
          <a:lstStyle/>
          <a:p>
            <a:pPr marL="127000" indent="0">
              <a:buNone/>
            </a:pP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bóc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bản</a:t>
            </a:r>
            <a:endParaRPr lang="en-US" sz="16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Tỷ</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suất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trị</a:t>
            </a:r>
            <a:endParaRPr lang="en-US" b="1" dirty="0">
              <a:latin typeface="Times New Roman" panose="02020603050405020304" pitchFamily="18" charset="0"/>
              <a:cs typeface="Times New Roman" panose="02020603050405020304" pitchFamily="18" charset="0"/>
            </a:endParaRPr>
          </a:p>
        </p:txBody>
      </p:sp>
      <p:sp>
        <p:nvSpPr>
          <p:cNvPr id="5" name="Text Placeholder 1"/>
          <p:cNvSpPr txBox="1">
            <a:spLocks/>
          </p:cNvSpPr>
          <p:nvPr/>
        </p:nvSpPr>
        <p:spPr>
          <a:xfrm>
            <a:off x="925709" y="2487434"/>
            <a:ext cx="7016023" cy="9297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None/>
            </a:pPr>
            <a:endParaRPr lang="en-US"/>
          </a:p>
        </p:txBody>
      </p:sp>
      <mc:AlternateContent xmlns:mc="http://schemas.openxmlformats.org/markup-compatibility/2006" xmlns:a14="http://schemas.microsoft.com/office/drawing/2010/main">
        <mc:Choice Requires="a14">
          <p:sp>
            <p:nvSpPr>
              <p:cNvPr id="6" name="Google Shape;576;p31"/>
              <p:cNvSpPr txBox="1">
                <a:spLocks/>
              </p:cNvSpPr>
              <p:nvPr/>
            </p:nvSpPr>
            <p:spPr>
              <a:xfrm>
                <a:off x="230584" y="2690894"/>
                <a:ext cx="5245745" cy="1788306"/>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buClr>
                    <a:schemeClr val="dk1"/>
                  </a:buClr>
                  <a:buSzPts val="1100"/>
                  <a:buFont typeface="Arial"/>
                  <a:buNone/>
                </a:pPr>
                <a:r>
                  <a:rPr lang="en-US" sz="2000" dirty="0">
                    <a:latin typeface="Times New Roman" panose="02020603050405020304" pitchFamily="18" charset="0"/>
                    <a:cs typeface="Times New Roman" panose="02020603050405020304" pitchFamily="18" charset="0"/>
                  </a:rPr>
                  <a:t>	m’</a:t>
                </a:r>
                <a14:m>
                  <m:oMath xmlns:m="http://schemas.openxmlformats.org/officeDocument/2006/math">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𝑚</m:t>
                        </m:r>
                      </m:num>
                      <m:den>
                        <m:r>
                          <a:rPr lang="en-US" sz="2000" b="0" i="1" smtClean="0">
                            <a:latin typeface="Cambria Math" panose="02040503050406030204" pitchFamily="18" charset="0"/>
                          </a:rPr>
                          <m:t>𝑣</m:t>
                        </m:r>
                      </m:den>
                    </m:f>
                  </m:oMath>
                </a14:m>
                <a:r>
                  <a:rPr lang="en-US" sz="2000" dirty="0">
                    <a:latin typeface="Times New Roman" panose="02020603050405020304" pitchFamily="18" charset="0"/>
                    <a:cs typeface="Times New Roman" panose="02020603050405020304" pitchFamily="18" charset="0"/>
                  </a:rPr>
                  <a:t>  X 100%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a:t>
                </a:r>
              </a:p>
              <a:p>
                <a:pPr marL="0" indent="0">
                  <a:buClr>
                    <a:schemeClr val="dk1"/>
                  </a:buClr>
                  <a:buSzPts val="1100"/>
                  <a:buFont typeface="Arial"/>
                  <a:buNone/>
                </a:pPr>
                <a:endParaRPr lang="en-US" sz="2000" dirty="0">
                  <a:latin typeface="Times New Roman" panose="02020603050405020304" pitchFamily="18" charset="0"/>
                  <a:cs typeface="Times New Roman" panose="02020603050405020304" pitchFamily="18" charset="0"/>
                </a:endParaRPr>
              </a:p>
              <a:p>
                <a:pPr marL="0" indent="0">
                  <a:buClr>
                    <a:schemeClr val="dk1"/>
                  </a:buClr>
                  <a:buSzPts val="1100"/>
                  <a:buFont typeface="Arial"/>
                  <a:buNone/>
                </a:pPr>
                <a:r>
                  <a:rPr lang="en-US" sz="2000" dirty="0">
                    <a:latin typeface="Times New Roman" panose="02020603050405020304" pitchFamily="18" charset="0"/>
                    <a:cs typeface="Times New Roman" panose="02020603050405020304" pitchFamily="18" charset="0"/>
                  </a:rPr>
                  <a:t>	m’ =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𝑡</m:t>
                        </m:r>
                        <m:r>
                          <a:rPr lang="en-US" sz="2000" b="0" i="1" smtClean="0">
                            <a:latin typeface="Cambria Math" panose="02040503050406030204" pitchFamily="18" charset="0"/>
                          </a:rPr>
                          <m:t>h</m:t>
                        </m:r>
                        <m:r>
                          <a:rPr lang="en-US" sz="2000" b="0" i="1" smtClean="0">
                            <a:latin typeface="Cambria Math" panose="02040503050406030204" pitchFamily="18" charset="0"/>
                          </a:rPr>
                          <m:t>ờ</m:t>
                        </m:r>
                        <m:r>
                          <a:rPr lang="en-US" sz="2000" b="0" i="1" smtClean="0">
                            <a:latin typeface="Cambria Math" panose="02040503050406030204" pitchFamily="18" charset="0"/>
                          </a:rPr>
                          <m:t>𝑖</m:t>
                        </m:r>
                        <m:r>
                          <a:rPr lang="en-US" sz="2000" b="0" i="1" smtClean="0">
                            <a:latin typeface="Cambria Math" panose="02040503050406030204" pitchFamily="18" charset="0"/>
                          </a:rPr>
                          <m:t> </m:t>
                        </m:r>
                        <m:r>
                          <a:rPr lang="en-US" sz="2000" b="0" i="1" smtClean="0">
                            <a:latin typeface="Cambria Math" panose="02040503050406030204" pitchFamily="18" charset="0"/>
                          </a:rPr>
                          <m:t>𝑔𝑖𝑎𝑛</m:t>
                        </m:r>
                        <m:r>
                          <a:rPr lang="en-US" sz="2000" b="0" i="1" smtClean="0">
                            <a:latin typeface="Cambria Math" panose="02040503050406030204" pitchFamily="18" charset="0"/>
                          </a:rPr>
                          <m:t> </m:t>
                        </m:r>
                        <m:r>
                          <a:rPr lang="en-US" sz="2000" b="0" i="1" smtClean="0">
                            <a:latin typeface="Cambria Math" panose="02040503050406030204" pitchFamily="18" charset="0"/>
                          </a:rPr>
                          <m:t>𝑙𝑎𝑜</m:t>
                        </m:r>
                        <m:r>
                          <a:rPr lang="en-US" sz="2000" b="0" i="1" smtClean="0">
                            <a:latin typeface="Cambria Math" panose="02040503050406030204" pitchFamily="18" charset="0"/>
                          </a:rPr>
                          <m:t> độ</m:t>
                        </m:r>
                        <m:r>
                          <a:rPr lang="en-US" sz="2000" b="0" i="1" smtClean="0">
                            <a:latin typeface="Cambria Math" panose="02040503050406030204" pitchFamily="18" charset="0"/>
                          </a:rPr>
                          <m:t>𝑛𝑔</m:t>
                        </m:r>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h</m:t>
                        </m:r>
                        <m:r>
                          <a:rPr lang="en-US" sz="2000" b="0" i="1" smtClean="0">
                            <a:latin typeface="Cambria Math" panose="02040503050406030204" pitchFamily="18" charset="0"/>
                          </a:rPr>
                          <m:t>ặ</m:t>
                        </m:r>
                        <m:r>
                          <a:rPr lang="en-US" sz="2000" b="0" i="1" smtClean="0">
                            <a:latin typeface="Cambria Math" panose="02040503050406030204" pitchFamily="18" charset="0"/>
                          </a:rPr>
                          <m:t>𝑛𝑔</m:t>
                        </m:r>
                        <m:r>
                          <a:rPr lang="en-US" sz="2000" b="0" i="1" smtClean="0">
                            <a:latin typeface="Cambria Math" panose="02040503050406030204" pitchFamily="18" charset="0"/>
                          </a:rPr>
                          <m:t> </m:t>
                        </m:r>
                        <m:r>
                          <a:rPr lang="en-US" sz="2000" b="0" i="1" smtClean="0">
                            <a:latin typeface="Cambria Math" panose="02040503050406030204" pitchFamily="18" charset="0"/>
                          </a:rPr>
                          <m:t>𝑑</m:t>
                        </m:r>
                        <m:r>
                          <a:rPr lang="en-US" sz="2000" b="0" i="1" smtClean="0">
                            <a:latin typeface="Cambria Math" panose="02040503050406030204" pitchFamily="18" charset="0"/>
                          </a:rPr>
                          <m:t>ư</m:t>
                        </m:r>
                      </m:num>
                      <m:den>
                        <m:r>
                          <a:rPr lang="en-US" sz="2000" b="0" i="1" smtClean="0">
                            <a:latin typeface="Cambria Math" panose="02040503050406030204" pitchFamily="18" charset="0"/>
                          </a:rPr>
                          <m:t>𝑡</m:t>
                        </m:r>
                        <m:r>
                          <a:rPr lang="en-US" sz="2000" b="0" i="1" smtClean="0">
                            <a:latin typeface="Cambria Math" panose="02040503050406030204" pitchFamily="18" charset="0"/>
                          </a:rPr>
                          <m:t>h</m:t>
                        </m:r>
                        <m:r>
                          <a:rPr lang="en-US" sz="2000" b="0" i="1" smtClean="0">
                            <a:latin typeface="Cambria Math" panose="02040503050406030204" pitchFamily="18" charset="0"/>
                          </a:rPr>
                          <m:t>ờ</m:t>
                        </m:r>
                        <m:r>
                          <a:rPr lang="en-US" sz="2000" b="0" i="1" smtClean="0">
                            <a:latin typeface="Cambria Math" panose="02040503050406030204" pitchFamily="18" charset="0"/>
                          </a:rPr>
                          <m:t>𝑖</m:t>
                        </m:r>
                        <m:r>
                          <a:rPr lang="en-US" sz="2000" b="0" i="1" smtClean="0">
                            <a:latin typeface="Cambria Math" panose="02040503050406030204" pitchFamily="18" charset="0"/>
                          </a:rPr>
                          <m:t> </m:t>
                        </m:r>
                        <m:r>
                          <a:rPr lang="en-US" sz="2000" b="0" i="1" smtClean="0">
                            <a:latin typeface="Cambria Math" panose="02040503050406030204" pitchFamily="18" charset="0"/>
                          </a:rPr>
                          <m:t>𝑔𝑖𝑎𝑛</m:t>
                        </m:r>
                        <m:r>
                          <a:rPr lang="en-US" sz="2000" b="0" i="1" smtClean="0">
                            <a:latin typeface="Cambria Math" panose="02040503050406030204" pitchFamily="18" charset="0"/>
                          </a:rPr>
                          <m:t> </m:t>
                        </m:r>
                        <m:r>
                          <a:rPr lang="en-US" sz="2000" b="0" i="1" smtClean="0">
                            <a:latin typeface="Cambria Math" panose="02040503050406030204" pitchFamily="18" charset="0"/>
                          </a:rPr>
                          <m:t>𝑙𝑎𝑜</m:t>
                        </m:r>
                        <m:r>
                          <a:rPr lang="en-US" sz="2000" b="0" i="1" smtClean="0">
                            <a:latin typeface="Cambria Math" panose="02040503050406030204" pitchFamily="18" charset="0"/>
                          </a:rPr>
                          <m:t> độ</m:t>
                        </m:r>
                        <m:r>
                          <a:rPr lang="en-US" sz="2000" b="0" i="1" smtClean="0">
                            <a:latin typeface="Cambria Math" panose="02040503050406030204" pitchFamily="18" charset="0"/>
                          </a:rPr>
                          <m:t>𝑛𝑔</m:t>
                        </m:r>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ấ</m:t>
                        </m:r>
                        <m:r>
                          <a:rPr lang="en-US" sz="2000" b="0" i="1" smtClean="0">
                            <a:latin typeface="Cambria Math" panose="02040503050406030204" pitchFamily="18" charset="0"/>
                          </a:rPr>
                          <m:t>𝑡</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ế</m:t>
                        </m:r>
                        <m:r>
                          <a:rPr lang="en-US" sz="2000" b="0" i="1" smtClean="0">
                            <a:latin typeface="Cambria Math" panose="02040503050406030204" pitchFamily="18" charset="0"/>
                          </a:rPr>
                          <m:t>𝑢</m:t>
                        </m:r>
                      </m:den>
                    </m:f>
                  </m:oMath>
                </a14:m>
                <a:r>
                  <a:rPr lang="en-US" sz="2000" dirty="0">
                    <a:latin typeface="Times New Roman" panose="02020603050405020304" pitchFamily="18" charset="0"/>
                    <a:cs typeface="Times New Roman" panose="02020603050405020304" pitchFamily="18" charset="0"/>
                  </a:rPr>
                  <a:t>  X 100%</a:t>
                </a:r>
              </a:p>
            </p:txBody>
          </p:sp>
        </mc:Choice>
        <mc:Fallback xmlns="">
          <p:sp>
            <p:nvSpPr>
              <p:cNvPr id="6" name="Google Shape;576;p31"/>
              <p:cNvSpPr txBox="1">
                <a:spLocks noRot="1" noChangeAspect="1" noMove="1" noResize="1" noEditPoints="1" noAdjustHandles="1" noChangeArrowheads="1" noChangeShapeType="1" noTextEdit="1"/>
              </p:cNvSpPr>
              <p:nvPr/>
            </p:nvSpPr>
            <p:spPr>
              <a:xfrm>
                <a:off x="230584" y="2690894"/>
                <a:ext cx="5245745" cy="1788306"/>
              </a:xfrm>
              <a:prstGeom prst="rect">
                <a:avLst/>
              </a:prstGeom>
              <a:blipFill>
                <a:blip r:embed="rId2"/>
                <a:stretch>
                  <a:fillRect/>
                </a:stretch>
              </a:blipFill>
            </p:spPr>
            <p:txBody>
              <a:bodyPr/>
              <a:lstStyle/>
              <a:p>
                <a:r>
                  <a:rPr lang="en-US">
                    <a:noFill/>
                  </a:rPr>
                  <a:t> </a:t>
                </a:r>
              </a:p>
            </p:txBody>
          </p:sp>
        </mc:Fallback>
      </mc:AlternateContent>
      <p:sp>
        <p:nvSpPr>
          <p:cNvPr id="7" name="Partial Circle 14">
            <a:extLst>
              <a:ext uri="{FF2B5EF4-FFF2-40B4-BE49-F238E27FC236}">
                <a16:creationId xmlns:a16="http://schemas.microsoft.com/office/drawing/2014/main" id="{052C9534-936A-4E75-911F-CF1E4CDB7E86}"/>
              </a:ext>
            </a:extLst>
          </p:cNvPr>
          <p:cNvSpPr/>
          <p:nvPr/>
        </p:nvSpPr>
        <p:spPr>
          <a:xfrm rot="10800000">
            <a:off x="-838200" y="-744682"/>
            <a:ext cx="1676400" cy="1489363"/>
          </a:xfrm>
          <a:prstGeom prst="pie">
            <a:avLst>
              <a:gd name="adj1" fmla="val 10783215"/>
              <a:gd name="adj2" fmla="val 16200000"/>
            </a:avLst>
          </a:prstGeom>
          <a:solidFill>
            <a:srgbClr val="F9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Google Shape;267;p29">
            <a:extLst>
              <a:ext uri="{FF2B5EF4-FFF2-40B4-BE49-F238E27FC236}">
                <a16:creationId xmlns:a16="http://schemas.microsoft.com/office/drawing/2014/main" id="{D3FC9640-4BEC-473E-914C-68A1CE81F7AF}"/>
              </a:ext>
            </a:extLst>
          </p:cNvPr>
          <p:cNvSpPr txBox="1">
            <a:spLocks/>
          </p:cNvSpPr>
          <p:nvPr/>
        </p:nvSpPr>
        <p:spPr>
          <a:xfrm>
            <a:off x="0" y="80774"/>
            <a:ext cx="461168"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r">
              <a:buClr>
                <a:srgbClr val="F27775"/>
              </a:buClr>
              <a:buSzPts val="4000"/>
            </a:pPr>
            <a:r>
              <a:rPr lang="en" sz="2800">
                <a:solidFill>
                  <a:schemeClr val="bg1"/>
                </a:solidFill>
                <a:latin typeface="Amatic SC" panose="020B0604020202020204" charset="-79"/>
                <a:cs typeface="Amatic SC" panose="020B0604020202020204" charset="-79"/>
              </a:rPr>
              <a:t>03</a:t>
            </a:r>
          </a:p>
        </p:txBody>
      </p:sp>
      <p:sp>
        <p:nvSpPr>
          <p:cNvPr id="9" name="Text Placeholder 1">
            <a:extLst>
              <a:ext uri="{FF2B5EF4-FFF2-40B4-BE49-F238E27FC236}">
                <a16:creationId xmlns:a16="http://schemas.microsoft.com/office/drawing/2014/main" id="{168C6FA7-B915-4145-80E5-FE8319382343}"/>
              </a:ext>
            </a:extLst>
          </p:cNvPr>
          <p:cNvSpPr txBox="1">
            <a:spLocks/>
          </p:cNvSpPr>
          <p:nvPr/>
        </p:nvSpPr>
        <p:spPr>
          <a:xfrm>
            <a:off x="845730" y="1590988"/>
            <a:ext cx="7016023" cy="9807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buNone/>
            </a:pPr>
            <a:r>
              <a:rPr lang="en-US" sz="1600" i="1" dirty="0" err="1">
                <a:latin typeface="Times New Roman" panose="02020603050405020304" pitchFamily="18" charset="0"/>
                <a:cs typeface="Times New Roman" panose="02020603050405020304" pitchFamily="18" charset="0"/>
              </a:rPr>
              <a:t>Tỷ</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suất</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giá</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trị</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thặng</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dư</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là</a:t>
            </a:r>
            <a:r>
              <a:rPr lang="en-US" sz="1600" i="1" dirty="0">
                <a:latin typeface="Times New Roman" panose="02020603050405020304" pitchFamily="18" charset="0"/>
                <a:cs typeface="Times New Roman" panose="02020603050405020304" pitchFamily="18" charset="0"/>
              </a:rPr>
              <a:t> t</a:t>
            </a:r>
            <a:r>
              <a:rPr lang="vi-VN" sz="1600" i="1" dirty="0">
                <a:latin typeface="Times New Roman" panose="02020603050405020304" pitchFamily="18" charset="0"/>
                <a:cs typeface="Times New Roman" panose="02020603050405020304" pitchFamily="18" charset="0"/>
              </a:rPr>
              <a:t>ỷ số tính theo (%) giữa số lượng giá trị thặng dư với tư bản khả biến</a:t>
            </a:r>
            <a:r>
              <a:rPr lang="en-US" sz="1600" i="1" dirty="0">
                <a:latin typeface="Times New Roman" panose="02020603050405020304" pitchFamily="18" charset="0"/>
                <a:cs typeface="Times New Roman" panose="02020603050405020304" pitchFamily="18" charset="0"/>
              </a:rPr>
              <a:t>. </a:t>
            </a:r>
          </a:p>
          <a:p>
            <a:pPr marL="76200" indent="0">
              <a:buNone/>
            </a:pPr>
            <a:r>
              <a:rPr lang="en-US" sz="1600" dirty="0">
                <a:latin typeface="Times New Roman" panose="02020603050405020304" pitchFamily="18" charset="0"/>
                <a:cs typeface="Times New Roman" panose="02020603050405020304" pitchFamily="18" charset="0"/>
              </a:rPr>
              <a:t>K</a:t>
            </a:r>
            <a:r>
              <a:rPr lang="vi-VN" sz="1600" dirty="0">
                <a:latin typeface="Times New Roman" panose="02020603050405020304" pitchFamily="18" charset="0"/>
                <a:cs typeface="Times New Roman" panose="02020603050405020304" pitchFamily="18" charset="0"/>
              </a:rPr>
              <a:t>ý hiệu là m’. </a:t>
            </a:r>
            <a:endParaRPr lang="en-US" sz="1600" i="1" dirty="0">
              <a:latin typeface="Times New Roman" panose="02020603050405020304" pitchFamily="18" charset="0"/>
              <a:cs typeface="Times New Roman" panose="02020603050405020304" pitchFamily="18" charset="0"/>
            </a:endParaRPr>
          </a:p>
          <a:p>
            <a:pPr marL="76200" indent="0">
              <a:buNone/>
            </a:pPr>
            <a:endParaRPr 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801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0D3632-1DAE-4F1D-9F2D-9EAB15B7DB5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dirty="0"/>
          </a:p>
        </p:txBody>
      </p:sp>
      <p:sp>
        <p:nvSpPr>
          <p:cNvPr id="5" name="TextBox 4">
            <a:extLst>
              <a:ext uri="{FF2B5EF4-FFF2-40B4-BE49-F238E27FC236}">
                <a16:creationId xmlns:a16="http://schemas.microsoft.com/office/drawing/2014/main" id="{39531BBC-43C7-48FA-A546-EE1E3C28E67B}"/>
              </a:ext>
            </a:extLst>
          </p:cNvPr>
          <p:cNvSpPr txBox="1"/>
          <p:nvPr/>
        </p:nvSpPr>
        <p:spPr>
          <a:xfrm>
            <a:off x="1069180" y="779562"/>
            <a:ext cx="5445919" cy="492443"/>
          </a:xfrm>
          <a:prstGeom prst="rect">
            <a:avLst/>
          </a:prstGeom>
          <a:noFill/>
        </p:spPr>
        <p:txBody>
          <a:bodyPr wrap="square">
            <a:spAutoFit/>
          </a:bodyPr>
          <a:lstStyle/>
          <a:p>
            <a:r>
              <a:rPr lang="en-US" sz="2600" b="1" dirty="0" err="1">
                <a:latin typeface="Times New Roman" panose="02020603050405020304" pitchFamily="18" charset="0"/>
                <a:cs typeface="Times New Roman" panose="02020603050405020304" pitchFamily="18" charset="0"/>
              </a:rPr>
              <a:t>Khối</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lượng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giá</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trị</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thặng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dư</a:t>
            </a:r>
            <a:endParaRPr lang="en-US" sz="2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8C1A26D-1B98-477B-9739-02DAA155318E}"/>
              </a:ext>
            </a:extLst>
          </p:cNvPr>
          <p:cNvSpPr txBox="1"/>
          <p:nvPr/>
        </p:nvSpPr>
        <p:spPr>
          <a:xfrm>
            <a:off x="859631" y="1509093"/>
            <a:ext cx="4576762" cy="2308324"/>
          </a:xfrm>
          <a:prstGeom prst="rect">
            <a:avLst/>
          </a:prstGeom>
          <a:noFill/>
        </p:spPr>
        <p:txBody>
          <a:bodyPr wrap="square">
            <a:spAutoFit/>
          </a:bodyPr>
          <a:lstStyle/>
          <a:p>
            <a:r>
              <a:rPr lang="en-US" sz="1800" dirty="0" err="1"/>
              <a:t>Tích</a:t>
            </a:r>
            <a:r>
              <a:rPr lang="en-US" sz="1800" dirty="0"/>
              <a:t> </a:t>
            </a:r>
            <a:r>
              <a:rPr lang="en-US" sz="1800" dirty="0" err="1"/>
              <a:t>số</a:t>
            </a:r>
            <a:r>
              <a:rPr lang="en-US" sz="1800" dirty="0"/>
              <a:t> </a:t>
            </a:r>
            <a:r>
              <a:rPr lang="en-US" sz="1800" dirty="0" err="1"/>
              <a:t>giữa</a:t>
            </a:r>
            <a:r>
              <a:rPr lang="en-US" sz="1800" dirty="0"/>
              <a:t> </a:t>
            </a:r>
            <a:r>
              <a:rPr lang="en-US" sz="1800" dirty="0" err="1"/>
              <a:t>tỷ</a:t>
            </a:r>
            <a:r>
              <a:rPr lang="en-US" sz="1800" dirty="0"/>
              <a:t> </a:t>
            </a:r>
            <a:r>
              <a:rPr lang="en-US" sz="1800" dirty="0" err="1"/>
              <a:t>suất</a:t>
            </a:r>
            <a:r>
              <a:rPr lang="en-US" sz="1800" dirty="0"/>
              <a:t> </a:t>
            </a:r>
            <a:r>
              <a:rPr lang="en-US" sz="1800" dirty="0" err="1"/>
              <a:t>giá</a:t>
            </a:r>
            <a:r>
              <a:rPr lang="en-US" sz="1800" dirty="0"/>
              <a:t> </a:t>
            </a:r>
            <a:r>
              <a:rPr lang="en-US" sz="1800" dirty="0" err="1"/>
              <a:t>trị</a:t>
            </a:r>
            <a:r>
              <a:rPr lang="en-US" sz="1800" dirty="0"/>
              <a:t> </a:t>
            </a:r>
            <a:r>
              <a:rPr lang="en-US" sz="1800" dirty="0" err="1"/>
              <a:t>thặng</a:t>
            </a:r>
            <a:r>
              <a:rPr lang="en-US" sz="1800" dirty="0"/>
              <a:t> </a:t>
            </a:r>
            <a:r>
              <a:rPr lang="en-US" sz="1800" dirty="0" err="1"/>
              <a:t>dư</a:t>
            </a:r>
            <a:r>
              <a:rPr lang="en-US" sz="1800" dirty="0"/>
              <a:t> </a:t>
            </a:r>
            <a:r>
              <a:rPr lang="en-US" sz="1800" dirty="0" err="1"/>
              <a:t>và</a:t>
            </a:r>
            <a:r>
              <a:rPr lang="en-US" sz="1800" dirty="0"/>
              <a:t> </a:t>
            </a:r>
            <a:r>
              <a:rPr lang="en-US" sz="1800" dirty="0" err="1"/>
              <a:t>tổng</a:t>
            </a:r>
            <a:r>
              <a:rPr lang="en-US" sz="1800" dirty="0"/>
              <a:t> </a:t>
            </a:r>
            <a:r>
              <a:rPr lang="en-US" sz="1800" dirty="0" err="1"/>
              <a:t>tư</a:t>
            </a:r>
            <a:r>
              <a:rPr lang="en-US" sz="1800" dirty="0"/>
              <a:t> </a:t>
            </a:r>
            <a:r>
              <a:rPr lang="en-US" sz="1800" dirty="0" err="1"/>
              <a:t>bản</a:t>
            </a:r>
            <a:r>
              <a:rPr lang="en-US" sz="1800" dirty="0"/>
              <a:t> </a:t>
            </a:r>
            <a:r>
              <a:rPr lang="en-US" sz="1800" dirty="0" err="1"/>
              <a:t>khả</a:t>
            </a:r>
            <a:r>
              <a:rPr lang="en-US" sz="1800" dirty="0"/>
              <a:t> </a:t>
            </a:r>
            <a:r>
              <a:rPr lang="en-US" sz="1800" dirty="0" err="1"/>
              <a:t>biến</a:t>
            </a:r>
            <a:r>
              <a:rPr lang="en-US" sz="1800" dirty="0"/>
              <a:t> </a:t>
            </a:r>
            <a:r>
              <a:rPr lang="en-US" sz="1800" dirty="0" err="1"/>
              <a:t>được</a:t>
            </a:r>
            <a:r>
              <a:rPr lang="en-US" sz="1800" dirty="0"/>
              <a:t> </a:t>
            </a:r>
            <a:r>
              <a:rPr lang="en-US" sz="1800" dirty="0" err="1"/>
              <a:t>sử</a:t>
            </a:r>
            <a:r>
              <a:rPr lang="en-US" sz="1800" dirty="0"/>
              <a:t> </a:t>
            </a:r>
            <a:r>
              <a:rPr lang="en-US" sz="1800" dirty="0" err="1"/>
              <a:t>dụng</a:t>
            </a:r>
            <a:r>
              <a:rPr lang="en-US" sz="1800" dirty="0"/>
              <a:t>.</a:t>
            </a:r>
            <a:r>
              <a:rPr lang="vi-VN" sz="1800" dirty="0"/>
              <a:t> </a:t>
            </a:r>
            <a:endParaRPr lang="en-US" sz="1800" dirty="0"/>
          </a:p>
          <a:p>
            <a:endParaRPr lang="en-US" sz="1800" dirty="0"/>
          </a:p>
          <a:p>
            <a:r>
              <a:rPr lang="en-US" sz="1800" dirty="0"/>
              <a:t>K</a:t>
            </a:r>
            <a:r>
              <a:rPr lang="vi-VN" sz="1800" dirty="0"/>
              <a:t>ý hiệu là </a:t>
            </a:r>
            <a:r>
              <a:rPr lang="en-US" sz="1800" dirty="0"/>
              <a:t>M </a:t>
            </a:r>
            <a:r>
              <a:rPr lang="en-US" sz="1800" dirty="0" err="1"/>
              <a:t>với</a:t>
            </a:r>
            <a:r>
              <a:rPr lang="en-US" sz="1800" dirty="0"/>
              <a:t>:</a:t>
            </a:r>
          </a:p>
          <a:p>
            <a:endParaRPr lang="en-US" sz="1800" dirty="0"/>
          </a:p>
          <a:p>
            <a:endParaRPr lang="en-US" sz="1800" dirty="0"/>
          </a:p>
          <a:p>
            <a:endParaRPr lang="en-US" sz="1800" dirty="0"/>
          </a:p>
          <a:p>
            <a:pPr marL="127000" indent="0">
              <a:buNone/>
            </a:pPr>
            <a:r>
              <a:rPr lang="en-US" sz="1800" dirty="0">
                <a:sym typeface="Wingdings" panose="05000000000000000000" pitchFamily="2" charset="2"/>
              </a:rPr>
              <a:t> </a:t>
            </a:r>
            <a:r>
              <a:rPr lang="en-US" sz="1800" dirty="0" err="1"/>
              <a:t>Thể</a:t>
            </a:r>
            <a:r>
              <a:rPr lang="en-US" sz="1800" dirty="0"/>
              <a:t> </a:t>
            </a:r>
            <a:r>
              <a:rPr lang="en-US" sz="1800" dirty="0" err="1"/>
              <a:t>hiện</a:t>
            </a:r>
            <a:r>
              <a:rPr lang="en-US" sz="1800" dirty="0"/>
              <a:t> </a:t>
            </a:r>
            <a:r>
              <a:rPr lang="en-US" sz="1800" dirty="0" err="1"/>
              <a:t>quy</a:t>
            </a:r>
            <a:r>
              <a:rPr lang="en-US" sz="1800" dirty="0"/>
              <a:t> </a:t>
            </a:r>
            <a:r>
              <a:rPr lang="en-US" sz="1800" dirty="0" err="1"/>
              <a:t>mô</a:t>
            </a:r>
            <a:r>
              <a:rPr lang="en-US" sz="1800" dirty="0"/>
              <a:t> </a:t>
            </a:r>
            <a:r>
              <a:rPr lang="en-US" sz="1800" dirty="0" err="1"/>
              <a:t>của</a:t>
            </a:r>
            <a:r>
              <a:rPr lang="en-US" sz="1800" dirty="0"/>
              <a:t> </a:t>
            </a:r>
            <a:r>
              <a:rPr lang="en-US" sz="1800" dirty="0" err="1"/>
              <a:t>sự</a:t>
            </a:r>
            <a:r>
              <a:rPr lang="en-US" sz="1800" dirty="0"/>
              <a:t> </a:t>
            </a:r>
            <a:r>
              <a:rPr lang="en-US" sz="1800" dirty="0" err="1"/>
              <a:t>bóc</a:t>
            </a:r>
            <a:r>
              <a:rPr lang="en-US" sz="1800" dirty="0"/>
              <a:t> </a:t>
            </a:r>
            <a:r>
              <a:rPr lang="en-US" sz="1800" dirty="0" err="1"/>
              <a:t>lột</a:t>
            </a:r>
            <a:r>
              <a:rPr lang="en-US" sz="1800" dirty="0"/>
              <a:t>.</a:t>
            </a:r>
          </a:p>
        </p:txBody>
      </p:sp>
      <mc:AlternateContent xmlns:mc="http://schemas.openxmlformats.org/markup-compatibility/2006" xmlns:a14="http://schemas.microsoft.com/office/drawing/2010/main">
        <mc:Choice Requires="a14">
          <p:sp>
            <p:nvSpPr>
              <p:cNvPr id="8" name="Google Shape;576;p31">
                <a:extLst>
                  <a:ext uri="{FF2B5EF4-FFF2-40B4-BE49-F238E27FC236}">
                    <a16:creationId xmlns:a16="http://schemas.microsoft.com/office/drawing/2014/main" id="{70DF7CE0-9E51-42B7-9EB6-0276DDDFAF08}"/>
                  </a:ext>
                </a:extLst>
              </p:cNvPr>
              <p:cNvSpPr txBox="1">
                <a:spLocks/>
              </p:cNvSpPr>
              <p:nvPr/>
            </p:nvSpPr>
            <p:spPr>
              <a:xfrm>
                <a:off x="344777" y="2663255"/>
                <a:ext cx="4498200" cy="1788306"/>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buClr>
                    <a:schemeClr val="dk1"/>
                  </a:buClr>
                  <a:buSzPts val="1100"/>
                  <a:buFont typeface="Arial"/>
                  <a:buNone/>
                </a:pPr>
                <a:r>
                  <a:rPr lang="en-US" sz="1800" dirty="0"/>
                  <a:t>	M = m’ x V</a:t>
                </a:r>
              </a:p>
              <a:p>
                <a:pPr marL="0" indent="0">
                  <a:buClr>
                    <a:schemeClr val="dk1"/>
                  </a:buClr>
                  <a:buSzPts val="1100"/>
                  <a:buNone/>
                </a:pPr>
                <a:r>
                  <a:rPr lang="en-US" sz="1800" dirty="0"/>
                  <a:t>	M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𝑚</m:t>
                        </m:r>
                      </m:num>
                      <m:den>
                        <m:r>
                          <a:rPr lang="en-US" sz="1800" b="0" i="1" smtClean="0">
                            <a:latin typeface="Cambria Math" panose="02040503050406030204" pitchFamily="18" charset="0"/>
                          </a:rPr>
                          <m:t>𝑣</m:t>
                        </m:r>
                      </m:den>
                    </m:f>
                  </m:oMath>
                </a14:m>
                <a:r>
                  <a:rPr lang="en-US" sz="1800" dirty="0"/>
                  <a:t> x 100% x V</a:t>
                </a:r>
              </a:p>
              <a:p>
                <a:pPr marL="0" indent="0">
                  <a:buClr>
                    <a:schemeClr val="dk1"/>
                  </a:buClr>
                  <a:buSzPts val="1100"/>
                  <a:buFont typeface="Arial"/>
                  <a:buNone/>
                </a:pPr>
                <a:endParaRPr lang="en-US" sz="1800" dirty="0"/>
              </a:p>
              <a:p>
                <a:pPr marL="0" indent="0">
                  <a:buClr>
                    <a:schemeClr val="dk1"/>
                  </a:buClr>
                  <a:buSzPts val="1100"/>
                  <a:buFont typeface="Arial"/>
                  <a:buNone/>
                </a:pPr>
                <a:endParaRPr lang="en-US" sz="1800" dirty="0"/>
              </a:p>
            </p:txBody>
          </p:sp>
        </mc:Choice>
        <mc:Fallback xmlns="">
          <p:sp>
            <p:nvSpPr>
              <p:cNvPr id="8" name="Google Shape;576;p31">
                <a:extLst>
                  <a:ext uri="{FF2B5EF4-FFF2-40B4-BE49-F238E27FC236}">
                    <a16:creationId xmlns:a16="http://schemas.microsoft.com/office/drawing/2014/main" id="{70DF7CE0-9E51-42B7-9EB6-0276DDDFAF08}"/>
                  </a:ext>
                </a:extLst>
              </p:cNvPr>
              <p:cNvSpPr txBox="1">
                <a:spLocks noRot="1" noChangeAspect="1" noMove="1" noResize="1" noEditPoints="1" noAdjustHandles="1" noChangeArrowheads="1" noChangeShapeType="1" noTextEdit="1"/>
              </p:cNvSpPr>
              <p:nvPr/>
            </p:nvSpPr>
            <p:spPr>
              <a:xfrm>
                <a:off x="344777" y="2663255"/>
                <a:ext cx="4498200" cy="1788306"/>
              </a:xfrm>
              <a:prstGeom prst="rect">
                <a:avLst/>
              </a:prstGeom>
              <a:blipFill>
                <a:blip r:embed="rId2"/>
                <a:stretch>
                  <a:fillRect t="-683"/>
                </a:stretch>
              </a:blipFill>
            </p:spPr>
            <p:txBody>
              <a:bodyPr/>
              <a:lstStyle/>
              <a:p>
                <a:r>
                  <a:rPr lang="en-US">
                    <a:noFill/>
                  </a:rPr>
                  <a:t> </a:t>
                </a:r>
              </a:p>
            </p:txBody>
          </p:sp>
        </mc:Fallback>
      </mc:AlternateContent>
    </p:spTree>
    <p:extLst>
      <p:ext uri="{BB962C8B-B14F-4D97-AF65-F5344CB8AC3E}">
        <p14:creationId xmlns:p14="http://schemas.microsoft.com/office/powerpoint/2010/main" val="988121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4325-23CB-460B-8FDF-0B40A410968B}"/>
              </a:ext>
            </a:extLst>
          </p:cNvPr>
          <p:cNvSpPr>
            <a:spLocks noGrp="1"/>
          </p:cNvSpPr>
          <p:nvPr>
            <p:ph type="ctrTitle"/>
          </p:nvPr>
        </p:nvSpPr>
        <p:spPr>
          <a:xfrm>
            <a:off x="517699" y="2135400"/>
            <a:ext cx="6121225" cy="872700"/>
          </a:xfrm>
        </p:spPr>
        <p:txBody>
          <a:bodyPr/>
          <a:lstStyle/>
          <a:p>
            <a:pPr algn="ctr"/>
            <a:r>
              <a:rPr lang="en-US" sz="3200" b="1" dirty="0">
                <a:latin typeface="Times New Roman" panose="02020603050405020304" pitchFamily="18" charset="0"/>
                <a:cs typeface="Times New Roman" panose="02020603050405020304" pitchFamily="18" charset="0"/>
              </a:rPr>
              <a:t>1.3. </a:t>
            </a:r>
            <a:r>
              <a:rPr lang="en-US" sz="3200" b="1" dirty="0" err="1">
                <a:latin typeface="Times New Roman" panose="02020603050405020304" pitchFamily="18" charset="0"/>
                <a:cs typeface="Times New Roman" panose="02020603050405020304" pitchFamily="18" charset="0"/>
              </a:rPr>
              <a:t>Các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phương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pháp</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sản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xuất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trị</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thặng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dư</a:t>
            </a:r>
            <a:endParaRPr lang="en-US" sz="32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42B9FCC-C58E-46E6-9E43-6B83DFC89D38}"/>
              </a:ext>
            </a:extLst>
          </p:cNvPr>
          <p:cNvPicPr>
            <a:picLocks noChangeAspect="1"/>
          </p:cNvPicPr>
          <p:nvPr/>
        </p:nvPicPr>
        <p:blipFill>
          <a:blip r:embed="rId2"/>
          <a:stretch>
            <a:fillRect/>
          </a:stretch>
        </p:blipFill>
        <p:spPr>
          <a:xfrm>
            <a:off x="7645400" y="176436"/>
            <a:ext cx="1371600" cy="370390"/>
          </a:xfrm>
          <a:prstGeom prst="rect">
            <a:avLst/>
          </a:prstGeom>
        </p:spPr>
      </p:pic>
    </p:spTree>
    <p:extLst>
      <p:ext uri="{BB962C8B-B14F-4D97-AF65-F5344CB8AC3E}">
        <p14:creationId xmlns:p14="http://schemas.microsoft.com/office/powerpoint/2010/main" val="1202245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74117" y="1515406"/>
            <a:ext cx="6650700" cy="887297"/>
          </a:xfrm>
        </p:spPr>
        <p:txBody>
          <a:bodyPr/>
          <a:lstStyle/>
          <a:p>
            <a:r>
              <a:rPr lang="en-US" sz="1800" dirty="0" err="1">
                <a:latin typeface="Times New Roman" panose="02020603050405020304" pitchFamily="18" charset="0"/>
                <a:cs typeface="Times New Roman" panose="02020603050405020304" pitchFamily="18" charset="0"/>
              </a:rPr>
              <a:t>Kéo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ngày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năm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a:t>
            </a:r>
          </a:p>
          <a:p>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yếu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a:t>
            </a:r>
          </a:p>
        </p:txBody>
      </p:sp>
      <p:sp>
        <p:nvSpPr>
          <p:cNvPr id="3" name="Title 2"/>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xuất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thặng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tuyệt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đối</a:t>
            </a:r>
            <a:endParaRPr lang="en-US" b="1"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EB7C49AF-6B49-485B-B7F1-695C5307274A}"/>
              </a:ext>
            </a:extLst>
          </p:cNvPr>
          <p:cNvCxnSpPr>
            <a:cxnSpLocks/>
          </p:cNvCxnSpPr>
          <p:nvPr/>
        </p:nvCxnSpPr>
        <p:spPr>
          <a:xfrm>
            <a:off x="1394447" y="2863129"/>
            <a:ext cx="2286000" cy="9974"/>
          </a:xfrm>
          <a:prstGeom prst="line">
            <a:avLst/>
          </a:prstGeom>
          <a:ln w="38100">
            <a:solidFill>
              <a:srgbClr val="F999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9EAA09-46A5-4D48-A12D-CF21BD59B21B}"/>
              </a:ext>
            </a:extLst>
          </p:cNvPr>
          <p:cNvCxnSpPr>
            <a:cxnSpLocks/>
          </p:cNvCxnSpPr>
          <p:nvPr/>
        </p:nvCxnSpPr>
        <p:spPr>
          <a:xfrm>
            <a:off x="1327994" y="3029754"/>
            <a:ext cx="2432196"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267;p29">
            <a:extLst>
              <a:ext uri="{FF2B5EF4-FFF2-40B4-BE49-F238E27FC236}">
                <a16:creationId xmlns:a16="http://schemas.microsoft.com/office/drawing/2014/main" id="{87D757C4-BD58-4796-A3C3-C7F99AFAB769}"/>
              </a:ext>
            </a:extLst>
          </p:cNvPr>
          <p:cNvSpPr txBox="1">
            <a:spLocks/>
          </p:cNvSpPr>
          <p:nvPr/>
        </p:nvSpPr>
        <p:spPr>
          <a:xfrm>
            <a:off x="1757519" y="3142008"/>
            <a:ext cx="155612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dirty="0" err="1">
                <a:solidFill>
                  <a:schemeClr val="bg1">
                    <a:lumMod val="50000"/>
                  </a:schemeClr>
                </a:solidFill>
                <a:latin typeface="Amatic SC" panose="020B0604020202020204" charset="-79"/>
                <a:cs typeface="Amatic SC" panose="020B0604020202020204" charset="-79"/>
              </a:rPr>
              <a:t>cần</a:t>
            </a:r>
            <a:r>
              <a:rPr lang="en-US" sz="2800" b="1" dirty="0">
                <a:solidFill>
                  <a:schemeClr val="bg1">
                    <a:lumMod val="50000"/>
                  </a:schemeClr>
                </a:solidFill>
                <a:latin typeface="Amatic SC" panose="020B0604020202020204" charset="-79"/>
                <a:cs typeface="Amatic SC" panose="020B0604020202020204" charset="-79"/>
              </a:rPr>
              <a:t> </a:t>
            </a:r>
            <a:r>
              <a:rPr lang="en-US" sz="2800" b="1" dirty="0" err="1">
                <a:solidFill>
                  <a:schemeClr val="bg1">
                    <a:lumMod val="50000"/>
                  </a:schemeClr>
                </a:solidFill>
                <a:latin typeface="Amatic SC" panose="020B0604020202020204" charset="-79"/>
                <a:cs typeface="Amatic SC" panose="020B0604020202020204" charset="-79"/>
              </a:rPr>
              <a:t>thiết</a:t>
            </a:r>
            <a:r>
              <a:rPr lang="en-US" sz="2800" b="1" dirty="0">
                <a:solidFill>
                  <a:schemeClr val="bg1">
                    <a:lumMod val="50000"/>
                  </a:schemeClr>
                </a:solidFill>
                <a:latin typeface="Amatic SC" panose="020B0604020202020204" charset="-79"/>
                <a:cs typeface="Amatic SC" panose="020B0604020202020204" charset="-79"/>
              </a:rPr>
              <a:t>: 5h</a:t>
            </a:r>
            <a:endParaRPr lang="en" sz="2800" b="1" dirty="0">
              <a:solidFill>
                <a:schemeClr val="bg1">
                  <a:lumMod val="50000"/>
                </a:schemeClr>
              </a:solidFill>
              <a:latin typeface="Amatic SC" panose="020B0604020202020204" charset="-79"/>
              <a:cs typeface="Amatic SC" panose="020B0604020202020204" charset="-79"/>
            </a:endParaRPr>
          </a:p>
        </p:txBody>
      </p:sp>
      <p:sp>
        <p:nvSpPr>
          <p:cNvPr id="9" name="Google Shape;267;p29">
            <a:extLst>
              <a:ext uri="{FF2B5EF4-FFF2-40B4-BE49-F238E27FC236}">
                <a16:creationId xmlns:a16="http://schemas.microsoft.com/office/drawing/2014/main" id="{87D757C4-BD58-4796-A3C3-C7F99AFAB769}"/>
              </a:ext>
            </a:extLst>
          </p:cNvPr>
          <p:cNvSpPr txBox="1">
            <a:spLocks/>
          </p:cNvSpPr>
          <p:nvPr/>
        </p:nvSpPr>
        <p:spPr>
          <a:xfrm>
            <a:off x="1719914" y="2402703"/>
            <a:ext cx="155985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err="1">
                <a:solidFill>
                  <a:srgbClr val="F99900"/>
                </a:solidFill>
                <a:latin typeface="Amatic SC" panose="020B0604020202020204" charset="-79"/>
                <a:cs typeface="Amatic SC" panose="020B0604020202020204" charset="-79"/>
              </a:rPr>
              <a:t>thặng</a:t>
            </a:r>
            <a:r>
              <a:rPr lang="en-US" sz="2800" b="1">
                <a:solidFill>
                  <a:schemeClr val="bg1">
                    <a:lumMod val="50000"/>
                  </a:schemeClr>
                </a:solidFill>
                <a:latin typeface="Amatic SC" panose="020B0604020202020204" charset="-79"/>
                <a:cs typeface="Amatic SC" panose="020B0604020202020204" charset="-79"/>
              </a:rPr>
              <a:t> </a:t>
            </a:r>
            <a:r>
              <a:rPr lang="en-US" sz="2800" b="1" err="1">
                <a:solidFill>
                  <a:srgbClr val="F99900"/>
                </a:solidFill>
                <a:latin typeface="Amatic SC" panose="020B0604020202020204" charset="-79"/>
                <a:cs typeface="Amatic SC" panose="020B0604020202020204" charset="-79"/>
              </a:rPr>
              <a:t>dư</a:t>
            </a:r>
            <a:r>
              <a:rPr lang="en-US" sz="2800" b="1">
                <a:solidFill>
                  <a:srgbClr val="F99900"/>
                </a:solidFill>
                <a:latin typeface="Amatic SC" panose="020B0604020202020204" charset="-79"/>
                <a:cs typeface="Amatic SC" panose="020B0604020202020204" charset="-79"/>
              </a:rPr>
              <a:t>: 5h</a:t>
            </a:r>
            <a:endParaRPr lang="en" sz="2800" b="1">
              <a:solidFill>
                <a:srgbClr val="F99900"/>
              </a:solidFill>
              <a:latin typeface="Amatic SC" panose="020B0604020202020204" charset="-79"/>
              <a:cs typeface="Amatic SC" panose="020B0604020202020204" charset="-79"/>
            </a:endParaRPr>
          </a:p>
        </p:txBody>
      </p:sp>
      <mc:AlternateContent xmlns:mc="http://schemas.openxmlformats.org/markup-compatibility/2006" xmlns:a14="http://schemas.microsoft.com/office/drawing/2010/main">
        <mc:Choice Requires="a14">
          <p:sp>
            <p:nvSpPr>
              <p:cNvPr id="10" name="Text Placeholder 1"/>
              <p:cNvSpPr txBox="1">
                <a:spLocks/>
              </p:cNvSpPr>
              <p:nvPr/>
            </p:nvSpPr>
            <p:spPr>
              <a:xfrm>
                <a:off x="3680447" y="2728871"/>
                <a:ext cx="5377097" cy="81435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None/>
                </a:pPr>
                <a:r>
                  <a:rPr lang="en-US" dirty="0" err="1">
                    <a:latin typeface="Times New Roman" panose="02020603050405020304" pitchFamily="18" charset="0"/>
                    <a:cs typeface="Times New Roman" panose="02020603050405020304" pitchFamily="18" charset="0"/>
                  </a:rPr>
                  <a:t>Tỷ</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thặng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dư</a:t>
                </a:r>
                <a:r>
                  <a:rPr lang="en-US" dirty="0">
                    <a:latin typeface="Times New Roman" panose="02020603050405020304" pitchFamily="18" charset="0"/>
                    <a:cs typeface="Times New Roman" panose="02020603050405020304" pitchFamily="18" charset="0"/>
                  </a:rPr>
                  <a:t>: m’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5</m:t>
                        </m:r>
                      </m:den>
                    </m:f>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a14:m>
                <a:endParaRPr lang="en-US" b="0" dirty="0">
                  <a:latin typeface="Times New Roman" panose="02020603050405020304" pitchFamily="18" charset="0"/>
                  <a:cs typeface="Times New Roman" panose="02020603050405020304" pitchFamily="18" charset="0"/>
                </a:endParaRPr>
              </a:p>
              <a:p>
                <a:pPr marL="127000" indent="0">
                  <a:buNone/>
                </a:pPr>
                <a:endParaRPr lang="en-US" dirty="0"/>
              </a:p>
            </p:txBody>
          </p:sp>
        </mc:Choice>
        <mc:Fallback xmlns="">
          <p:sp>
            <p:nvSpPr>
              <p:cNvPr id="10" name="Text Placeholder 1"/>
              <p:cNvSpPr txBox="1">
                <a:spLocks noRot="1" noChangeAspect="1" noMove="1" noResize="1" noEditPoints="1" noAdjustHandles="1" noChangeArrowheads="1" noChangeShapeType="1" noTextEdit="1"/>
              </p:cNvSpPr>
              <p:nvPr/>
            </p:nvSpPr>
            <p:spPr>
              <a:xfrm>
                <a:off x="3680447" y="2728871"/>
                <a:ext cx="5377097" cy="81435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4369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xuất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thặng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tuyệt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đối</a:t>
            </a:r>
            <a:endParaRPr lang="en-US" b="1"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EB7C49AF-6B49-485B-B7F1-695C5307274A}"/>
              </a:ext>
            </a:extLst>
          </p:cNvPr>
          <p:cNvCxnSpPr>
            <a:cxnSpLocks/>
          </p:cNvCxnSpPr>
          <p:nvPr/>
        </p:nvCxnSpPr>
        <p:spPr>
          <a:xfrm>
            <a:off x="1505901" y="2992971"/>
            <a:ext cx="2212901" cy="0"/>
          </a:xfrm>
          <a:prstGeom prst="line">
            <a:avLst/>
          </a:prstGeom>
          <a:ln w="38100">
            <a:solidFill>
              <a:srgbClr val="F999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9EAA09-46A5-4D48-A12D-CF21BD59B21B}"/>
              </a:ext>
            </a:extLst>
          </p:cNvPr>
          <p:cNvCxnSpPr>
            <a:cxnSpLocks/>
          </p:cNvCxnSpPr>
          <p:nvPr/>
        </p:nvCxnSpPr>
        <p:spPr>
          <a:xfrm>
            <a:off x="1505901" y="3162355"/>
            <a:ext cx="221290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267;p29">
            <a:extLst>
              <a:ext uri="{FF2B5EF4-FFF2-40B4-BE49-F238E27FC236}">
                <a16:creationId xmlns:a16="http://schemas.microsoft.com/office/drawing/2014/main" id="{87D757C4-BD58-4796-A3C3-C7F99AFAB769}"/>
              </a:ext>
            </a:extLst>
          </p:cNvPr>
          <p:cNvSpPr txBox="1">
            <a:spLocks/>
          </p:cNvSpPr>
          <p:nvPr/>
        </p:nvSpPr>
        <p:spPr>
          <a:xfrm>
            <a:off x="1962074" y="3291367"/>
            <a:ext cx="155612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dirty="0" err="1">
                <a:solidFill>
                  <a:schemeClr val="bg1">
                    <a:lumMod val="50000"/>
                  </a:schemeClr>
                </a:solidFill>
                <a:latin typeface="Amatic SC" panose="020B0604020202020204" charset="-79"/>
                <a:cs typeface="Amatic SC" panose="020B0604020202020204" charset="-79"/>
              </a:rPr>
              <a:t>cần</a:t>
            </a:r>
            <a:r>
              <a:rPr lang="en-US" sz="2800" b="1" dirty="0">
                <a:solidFill>
                  <a:schemeClr val="bg1">
                    <a:lumMod val="50000"/>
                  </a:schemeClr>
                </a:solidFill>
                <a:latin typeface="Amatic SC" panose="020B0604020202020204" charset="-79"/>
                <a:cs typeface="Amatic SC" panose="020B0604020202020204" charset="-79"/>
              </a:rPr>
              <a:t> </a:t>
            </a:r>
            <a:r>
              <a:rPr lang="en-US" sz="2800" b="1" dirty="0" err="1">
                <a:solidFill>
                  <a:schemeClr val="bg1">
                    <a:lumMod val="50000"/>
                  </a:schemeClr>
                </a:solidFill>
                <a:latin typeface="Amatic SC" panose="020B0604020202020204" charset="-79"/>
                <a:cs typeface="Amatic SC" panose="020B0604020202020204" charset="-79"/>
              </a:rPr>
              <a:t>thiết</a:t>
            </a:r>
            <a:r>
              <a:rPr lang="en-US" sz="2800" b="1" dirty="0">
                <a:solidFill>
                  <a:schemeClr val="bg1">
                    <a:lumMod val="50000"/>
                  </a:schemeClr>
                </a:solidFill>
                <a:latin typeface="Amatic SC" panose="020B0604020202020204" charset="-79"/>
                <a:cs typeface="Amatic SC" panose="020B0604020202020204" charset="-79"/>
              </a:rPr>
              <a:t>: 5h</a:t>
            </a:r>
            <a:endParaRPr lang="en" sz="2800" b="1" dirty="0">
              <a:solidFill>
                <a:schemeClr val="bg1">
                  <a:lumMod val="50000"/>
                </a:schemeClr>
              </a:solidFill>
              <a:latin typeface="Amatic SC" panose="020B0604020202020204" charset="-79"/>
              <a:cs typeface="Amatic SC" panose="020B0604020202020204" charset="-79"/>
            </a:endParaRPr>
          </a:p>
        </p:txBody>
      </p:sp>
      <p:sp>
        <p:nvSpPr>
          <p:cNvPr id="9" name="Google Shape;267;p29">
            <a:extLst>
              <a:ext uri="{FF2B5EF4-FFF2-40B4-BE49-F238E27FC236}">
                <a16:creationId xmlns:a16="http://schemas.microsoft.com/office/drawing/2014/main" id="{87D757C4-BD58-4796-A3C3-C7F99AFAB769}"/>
              </a:ext>
            </a:extLst>
          </p:cNvPr>
          <p:cNvSpPr txBox="1">
            <a:spLocks/>
          </p:cNvSpPr>
          <p:nvPr/>
        </p:nvSpPr>
        <p:spPr>
          <a:xfrm>
            <a:off x="1962074" y="2423448"/>
            <a:ext cx="155985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dirty="0" err="1">
                <a:solidFill>
                  <a:srgbClr val="F99900"/>
                </a:solidFill>
                <a:latin typeface="Amatic SC" panose="020B0604020202020204" charset="-79"/>
                <a:cs typeface="Amatic SC" panose="020B0604020202020204" charset="-79"/>
              </a:rPr>
              <a:t>thặng</a:t>
            </a:r>
            <a:r>
              <a:rPr lang="en-US" sz="2800" b="1" dirty="0">
                <a:solidFill>
                  <a:schemeClr val="bg1">
                    <a:lumMod val="50000"/>
                  </a:schemeClr>
                </a:solidFill>
                <a:latin typeface="Amatic SC" panose="020B0604020202020204" charset="-79"/>
                <a:cs typeface="Amatic SC" panose="020B0604020202020204" charset="-79"/>
              </a:rPr>
              <a:t> </a:t>
            </a:r>
            <a:r>
              <a:rPr lang="en-US" sz="2800" b="1" dirty="0" err="1">
                <a:solidFill>
                  <a:srgbClr val="F99900"/>
                </a:solidFill>
                <a:latin typeface="Amatic SC" panose="020B0604020202020204" charset="-79"/>
                <a:cs typeface="Amatic SC" panose="020B0604020202020204" charset="-79"/>
              </a:rPr>
              <a:t>dư</a:t>
            </a:r>
            <a:r>
              <a:rPr lang="en-US" sz="2800" b="1" dirty="0">
                <a:solidFill>
                  <a:srgbClr val="F99900"/>
                </a:solidFill>
                <a:latin typeface="Amatic SC" panose="020B0604020202020204" charset="-79"/>
                <a:cs typeface="Amatic SC" panose="020B0604020202020204" charset="-79"/>
              </a:rPr>
              <a:t>: 8h</a:t>
            </a:r>
            <a:endParaRPr lang="en" sz="2800" b="1" dirty="0">
              <a:solidFill>
                <a:srgbClr val="F99900"/>
              </a:solidFill>
              <a:latin typeface="Amatic SC" panose="020B0604020202020204" charset="-79"/>
              <a:cs typeface="Amatic SC" panose="020B0604020202020204" charset="-79"/>
            </a:endParaRPr>
          </a:p>
        </p:txBody>
      </p:sp>
      <mc:AlternateContent xmlns:mc="http://schemas.openxmlformats.org/markup-compatibility/2006" xmlns:a14="http://schemas.microsoft.com/office/drawing/2010/main">
        <mc:Choice Requires="a14">
          <p:sp>
            <p:nvSpPr>
              <p:cNvPr id="10" name="Text Placeholder 1"/>
              <p:cNvSpPr txBox="1">
                <a:spLocks/>
              </p:cNvSpPr>
              <p:nvPr/>
            </p:nvSpPr>
            <p:spPr>
              <a:xfrm>
                <a:off x="3807598" y="2726983"/>
                <a:ext cx="4696701" cy="644197"/>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None/>
                </a:pPr>
                <a:r>
                  <a:rPr lang="en-US" dirty="0" err="1"/>
                  <a:t>Tỷ</a:t>
                </a:r>
                <a:r>
                  <a:rPr lang="en-US" dirty="0"/>
                  <a:t> </a:t>
                </a:r>
                <a:r>
                  <a:rPr lang="en-US" dirty="0" err="1"/>
                  <a:t>suất</a:t>
                </a:r>
                <a:r>
                  <a:rPr lang="en-US" dirty="0"/>
                  <a:t> </a:t>
                </a:r>
                <a:r>
                  <a:rPr lang="en-US" dirty="0" err="1"/>
                  <a:t>giá</a:t>
                </a:r>
                <a:r>
                  <a:rPr lang="en-US" dirty="0"/>
                  <a:t> </a:t>
                </a:r>
                <a:r>
                  <a:rPr lang="en-US" dirty="0" err="1"/>
                  <a:t>trị</a:t>
                </a:r>
                <a:r>
                  <a:rPr lang="en-US" dirty="0"/>
                  <a:t> </a:t>
                </a:r>
                <a:r>
                  <a:rPr lang="en-US" dirty="0" err="1"/>
                  <a:t>thặng</a:t>
                </a:r>
                <a:r>
                  <a:rPr lang="en-US" dirty="0"/>
                  <a:t> </a:t>
                </a:r>
                <a:r>
                  <a:rPr lang="en-US" dirty="0" err="1"/>
                  <a:t>dư</a:t>
                </a:r>
                <a:r>
                  <a:rPr lang="en-US" dirty="0"/>
                  <a:t>: m’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5</m:t>
                        </m:r>
                      </m:den>
                    </m:f>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100%=160%</m:t>
                    </m:r>
                  </m:oMath>
                </a14:m>
                <a:endParaRPr lang="en-US" b="0" dirty="0"/>
              </a:p>
              <a:p>
                <a:pPr marL="127000" indent="0">
                  <a:buNone/>
                </a:pPr>
                <a:endParaRPr lang="en-US" dirty="0"/>
              </a:p>
            </p:txBody>
          </p:sp>
        </mc:Choice>
        <mc:Fallback xmlns="">
          <p:sp>
            <p:nvSpPr>
              <p:cNvPr id="10" name="Text Placeholder 1"/>
              <p:cNvSpPr txBox="1">
                <a:spLocks noRot="1" noChangeAspect="1" noMove="1" noResize="1" noEditPoints="1" noAdjustHandles="1" noChangeArrowheads="1" noChangeShapeType="1" noTextEdit="1"/>
              </p:cNvSpPr>
              <p:nvPr/>
            </p:nvSpPr>
            <p:spPr>
              <a:xfrm>
                <a:off x="3807598" y="2726983"/>
                <a:ext cx="4696701" cy="644197"/>
              </a:xfrm>
              <a:prstGeom prst="rect">
                <a:avLst/>
              </a:prstGeom>
              <a:blipFill>
                <a:blip r:embed="rId2"/>
                <a:stretch>
                  <a:fillRect/>
                </a:stretch>
              </a:blipFill>
            </p:spPr>
            <p:txBody>
              <a:bodyPr/>
              <a:lstStyle/>
              <a:p>
                <a:r>
                  <a:rPr lang="en-US">
                    <a:noFill/>
                  </a:rPr>
                  <a:t> </a:t>
                </a:r>
              </a:p>
            </p:txBody>
          </p:sp>
        </mc:Fallback>
      </mc:AlternateContent>
      <p:sp>
        <p:nvSpPr>
          <p:cNvPr id="4" name="Text Placeholder 3"/>
          <p:cNvSpPr>
            <a:spLocks noGrp="1"/>
          </p:cNvSpPr>
          <p:nvPr>
            <p:ph type="body" idx="1"/>
          </p:nvPr>
        </p:nvSpPr>
        <p:spPr>
          <a:xfrm>
            <a:off x="838201" y="1656785"/>
            <a:ext cx="6896841" cy="1076070"/>
          </a:xfrm>
        </p:spPr>
        <p:txBody>
          <a:bodyPr/>
          <a:lstStyle/>
          <a:p>
            <a:pPr marL="127000" indent="0">
              <a:buNone/>
            </a:pPr>
            <a:r>
              <a:rPr lang="en-US" sz="1800" dirty="0" err="1">
                <a:latin typeface="Times New Roman" panose="02020603050405020304" pitchFamily="18" charset="0"/>
                <a:cs typeface="Times New Roman" panose="02020603050405020304" pitchFamily="18" charset="0"/>
              </a:rPr>
              <a:t>Làm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ca </a:t>
            </a:r>
            <a:r>
              <a:rPr lang="en-US" sz="1800" dirty="0" err="1">
                <a:latin typeface="Times New Roman" panose="02020603050405020304" pitchFamily="18" charset="0"/>
                <a:cs typeface="Times New Roman" panose="02020603050405020304" pitchFamily="18" charset="0"/>
              </a:rPr>
              <a:t>thêm</a:t>
            </a:r>
            <a:r>
              <a:rPr lang="en-US" sz="1800" dirty="0">
                <a:latin typeface="Times New Roman" panose="02020603050405020304" pitchFamily="18" charset="0"/>
                <a:cs typeface="Times New Roman" panose="02020603050405020304" pitchFamily="18" charset="0"/>
              </a:rPr>
              <a:t> 3h,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(5h)</a:t>
            </a:r>
          </a:p>
        </p:txBody>
      </p:sp>
    </p:spTree>
    <p:extLst>
      <p:ext uri="{BB962C8B-B14F-4D97-AF65-F5344CB8AC3E}">
        <p14:creationId xmlns:p14="http://schemas.microsoft.com/office/powerpoint/2010/main" val="1918955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1"/>
          <p:cNvSpPr txBox="1">
            <a:spLocks noGrp="1"/>
          </p:cNvSpPr>
          <p:nvPr>
            <p:ph type="body" idx="1"/>
          </p:nvPr>
        </p:nvSpPr>
        <p:spPr>
          <a:xfrm>
            <a:off x="864751" y="3594334"/>
            <a:ext cx="4753102" cy="1373054"/>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&lt;&gt;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endParaRPr sz="2000" dirty="0">
              <a:latin typeface="Times New Roman" panose="02020603050405020304" pitchFamily="18" charset="0"/>
              <a:cs typeface="Times New Roman" panose="02020603050405020304" pitchFamily="18" charset="0"/>
            </a:endParaRPr>
          </a:p>
        </p:txBody>
      </p:sp>
      <p:sp>
        <p:nvSpPr>
          <p:cNvPr id="635" name="Google Shape;635;p31"/>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vi-VN" b="1" dirty="0">
                <a:latin typeface="Times New Roman" panose="02020603050405020304" pitchFamily="18" charset="0"/>
                <a:cs typeface="Times New Roman" panose="02020603050405020304" pitchFamily="18" charset="0"/>
              </a:rPr>
              <a:t>Sản xuất giá trị thặng dư tuyệt đối</a:t>
            </a:r>
          </a:p>
        </p:txBody>
      </p:sp>
      <p:grpSp>
        <p:nvGrpSpPr>
          <p:cNvPr id="577" name="Google Shape;577;p31"/>
          <p:cNvGrpSpPr/>
          <p:nvPr/>
        </p:nvGrpSpPr>
        <p:grpSpPr>
          <a:xfrm flipH="1">
            <a:off x="5616796" y="1934329"/>
            <a:ext cx="3092167" cy="2043755"/>
            <a:chOff x="1191836" y="1331250"/>
            <a:chExt cx="4960164" cy="3278400"/>
          </a:xfrm>
        </p:grpSpPr>
        <p:sp>
          <p:nvSpPr>
            <p:cNvPr id="578" name="Google Shape;578;p31"/>
            <p:cNvSpPr/>
            <p:nvPr/>
          </p:nvSpPr>
          <p:spPr>
            <a:xfrm>
              <a:off x="2614300" y="3929775"/>
              <a:ext cx="1458550" cy="645650"/>
            </a:xfrm>
            <a:custGeom>
              <a:avLst/>
              <a:gdLst/>
              <a:ahLst/>
              <a:cxnLst/>
              <a:rect l="l" t="t" r="r" b="b"/>
              <a:pathLst>
                <a:path w="58342" h="25826" extrusionOk="0">
                  <a:moveTo>
                    <a:pt x="6073" y="1"/>
                  </a:moveTo>
                  <a:cubicBezTo>
                    <a:pt x="4215" y="1"/>
                    <a:pt x="2465" y="394"/>
                    <a:pt x="870" y="1096"/>
                  </a:cubicBezTo>
                  <a:cubicBezTo>
                    <a:pt x="834" y="1108"/>
                    <a:pt x="810" y="1120"/>
                    <a:pt x="775" y="1144"/>
                  </a:cubicBezTo>
                  <a:cubicBezTo>
                    <a:pt x="513" y="1251"/>
                    <a:pt x="251" y="1382"/>
                    <a:pt x="1" y="1513"/>
                  </a:cubicBezTo>
                  <a:lnTo>
                    <a:pt x="1" y="24313"/>
                  </a:lnTo>
                  <a:cubicBezTo>
                    <a:pt x="239" y="24444"/>
                    <a:pt x="489" y="24563"/>
                    <a:pt x="739" y="24670"/>
                  </a:cubicBezTo>
                  <a:cubicBezTo>
                    <a:pt x="786" y="24694"/>
                    <a:pt x="822" y="24718"/>
                    <a:pt x="870" y="24730"/>
                  </a:cubicBezTo>
                  <a:cubicBezTo>
                    <a:pt x="2358" y="25397"/>
                    <a:pt x="4013" y="25778"/>
                    <a:pt x="5739" y="25813"/>
                  </a:cubicBezTo>
                  <a:cubicBezTo>
                    <a:pt x="5847" y="25825"/>
                    <a:pt x="5954" y="25825"/>
                    <a:pt x="6073" y="25825"/>
                  </a:cubicBezTo>
                  <a:lnTo>
                    <a:pt x="58341" y="25825"/>
                  </a:lnTo>
                  <a:lnTo>
                    <a:pt x="58341" y="24670"/>
                  </a:lnTo>
                  <a:lnTo>
                    <a:pt x="870" y="24670"/>
                  </a:lnTo>
                  <a:lnTo>
                    <a:pt x="870" y="1144"/>
                  </a:lnTo>
                  <a:lnTo>
                    <a:pt x="58341" y="1144"/>
                  </a:lnTo>
                  <a:lnTo>
                    <a:pt x="58341" y="1"/>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1191836" y="3940390"/>
              <a:ext cx="2919426" cy="645650"/>
            </a:xfrm>
            <a:custGeom>
              <a:avLst/>
              <a:gdLst/>
              <a:ahLst/>
              <a:cxnLst/>
              <a:rect l="l" t="t" r="r" b="b"/>
              <a:pathLst>
                <a:path w="116777" h="25826" extrusionOk="0">
                  <a:moveTo>
                    <a:pt x="56591" y="1513"/>
                  </a:moveTo>
                  <a:lnTo>
                    <a:pt x="56591" y="24313"/>
                  </a:lnTo>
                  <a:cubicBezTo>
                    <a:pt x="55460" y="23706"/>
                    <a:pt x="54436" y="22944"/>
                    <a:pt x="53531" y="22051"/>
                  </a:cubicBezTo>
                  <a:cubicBezTo>
                    <a:pt x="51197" y="19705"/>
                    <a:pt x="49756" y="16479"/>
                    <a:pt x="49756" y="12919"/>
                  </a:cubicBezTo>
                  <a:cubicBezTo>
                    <a:pt x="49756" y="12871"/>
                    <a:pt x="49756" y="12824"/>
                    <a:pt x="49756" y="12776"/>
                  </a:cubicBezTo>
                  <a:cubicBezTo>
                    <a:pt x="49804" y="7895"/>
                    <a:pt x="52554" y="3668"/>
                    <a:pt x="56591" y="1513"/>
                  </a:cubicBezTo>
                  <a:close/>
                  <a:moveTo>
                    <a:pt x="12907" y="1"/>
                  </a:moveTo>
                  <a:cubicBezTo>
                    <a:pt x="5834" y="1"/>
                    <a:pt x="72" y="5716"/>
                    <a:pt x="0" y="12776"/>
                  </a:cubicBezTo>
                  <a:cubicBezTo>
                    <a:pt x="0" y="12824"/>
                    <a:pt x="0" y="12871"/>
                    <a:pt x="0" y="12919"/>
                  </a:cubicBezTo>
                  <a:cubicBezTo>
                    <a:pt x="0" y="16479"/>
                    <a:pt x="1441" y="19705"/>
                    <a:pt x="3774" y="22051"/>
                  </a:cubicBezTo>
                  <a:cubicBezTo>
                    <a:pt x="6120" y="24385"/>
                    <a:pt x="9347" y="25825"/>
                    <a:pt x="12907" y="25825"/>
                  </a:cubicBezTo>
                  <a:lnTo>
                    <a:pt x="116777" y="25825"/>
                  </a:lnTo>
                  <a:lnTo>
                    <a:pt x="116777" y="24670"/>
                  </a:lnTo>
                  <a:lnTo>
                    <a:pt x="57460" y="24670"/>
                  </a:lnTo>
                  <a:lnTo>
                    <a:pt x="57460" y="1144"/>
                  </a:lnTo>
                  <a:lnTo>
                    <a:pt x="116777" y="1144"/>
                  </a:lnTo>
                  <a:lnTo>
                    <a:pt x="116777" y="1"/>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1199550" y="4249176"/>
              <a:ext cx="2919425" cy="326250"/>
            </a:xfrm>
            <a:custGeom>
              <a:avLst/>
              <a:gdLst/>
              <a:ahLst/>
              <a:cxnLst/>
              <a:rect l="l" t="t" r="r" b="b"/>
              <a:pathLst>
                <a:path w="116777" h="13050" extrusionOk="0">
                  <a:moveTo>
                    <a:pt x="0" y="0"/>
                  </a:moveTo>
                  <a:cubicBezTo>
                    <a:pt x="0" y="48"/>
                    <a:pt x="0" y="95"/>
                    <a:pt x="0" y="143"/>
                  </a:cubicBezTo>
                  <a:cubicBezTo>
                    <a:pt x="0" y="3703"/>
                    <a:pt x="1441" y="6929"/>
                    <a:pt x="3774" y="9275"/>
                  </a:cubicBezTo>
                  <a:cubicBezTo>
                    <a:pt x="6120" y="11609"/>
                    <a:pt x="9347" y="13049"/>
                    <a:pt x="12907" y="13049"/>
                  </a:cubicBezTo>
                  <a:lnTo>
                    <a:pt x="116777" y="13049"/>
                  </a:lnTo>
                  <a:lnTo>
                    <a:pt x="116777" y="11894"/>
                  </a:lnTo>
                  <a:lnTo>
                    <a:pt x="114931" y="11894"/>
                  </a:lnTo>
                  <a:lnTo>
                    <a:pt x="114931" y="0"/>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2636025" y="3958350"/>
              <a:ext cx="1436825" cy="588200"/>
            </a:xfrm>
            <a:custGeom>
              <a:avLst/>
              <a:gdLst/>
              <a:ahLst/>
              <a:cxnLst/>
              <a:rect l="l" t="t" r="r" b="b"/>
              <a:pathLst>
                <a:path w="57473" h="23528" extrusionOk="0">
                  <a:moveTo>
                    <a:pt x="1" y="1"/>
                  </a:moveTo>
                  <a:lnTo>
                    <a:pt x="1" y="23527"/>
                  </a:lnTo>
                  <a:lnTo>
                    <a:pt x="57472" y="23527"/>
                  </a:lnTo>
                  <a:lnTo>
                    <a:pt x="57472" y="1"/>
                  </a:ln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2636025" y="450395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2636025" y="445752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636025" y="44113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2636025" y="436495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2636025" y="431852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2636025" y="42720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2636025" y="4225950"/>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2636025" y="4179525"/>
              <a:ext cx="1436525" cy="0"/>
            </a:xfrm>
            <a:custGeom>
              <a:avLst/>
              <a:gdLst/>
              <a:ahLst/>
              <a:cxnLst/>
              <a:rect l="l" t="t" r="r" b="b"/>
              <a:pathLst>
                <a:path w="5746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2636025" y="41330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2636025" y="4086650"/>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2636025" y="404050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2636025" y="399407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2443450" y="3967575"/>
              <a:ext cx="170875" cy="570050"/>
            </a:xfrm>
            <a:custGeom>
              <a:avLst/>
              <a:gdLst/>
              <a:ahLst/>
              <a:cxnLst/>
              <a:rect l="l" t="t" r="r" b="b"/>
              <a:pathLst>
                <a:path w="6835" h="22802" extrusionOk="0">
                  <a:moveTo>
                    <a:pt x="6835" y="1"/>
                  </a:moveTo>
                  <a:cubicBezTo>
                    <a:pt x="2763" y="2180"/>
                    <a:pt x="0" y="6466"/>
                    <a:pt x="0" y="11407"/>
                  </a:cubicBezTo>
                  <a:cubicBezTo>
                    <a:pt x="0" y="14967"/>
                    <a:pt x="1441" y="18193"/>
                    <a:pt x="3775" y="20539"/>
                  </a:cubicBezTo>
                  <a:cubicBezTo>
                    <a:pt x="4680" y="21432"/>
                    <a:pt x="5704" y="22194"/>
                    <a:pt x="6835" y="22801"/>
                  </a:cubicBezTo>
                  <a:lnTo>
                    <a:pt x="6835" y="1"/>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1283175" y="3929775"/>
              <a:ext cx="412000" cy="645650"/>
            </a:xfrm>
            <a:custGeom>
              <a:avLst/>
              <a:gdLst/>
              <a:ahLst/>
              <a:cxnLst/>
              <a:rect l="l" t="t" r="r" b="b"/>
              <a:pathLst>
                <a:path w="16480" h="25826" extrusionOk="0">
                  <a:moveTo>
                    <a:pt x="12907" y="1"/>
                  </a:moveTo>
                  <a:cubicBezTo>
                    <a:pt x="5775" y="1"/>
                    <a:pt x="1" y="5787"/>
                    <a:pt x="1" y="12919"/>
                  </a:cubicBezTo>
                  <a:cubicBezTo>
                    <a:pt x="1" y="16479"/>
                    <a:pt x="1442" y="19705"/>
                    <a:pt x="3775" y="22039"/>
                  </a:cubicBezTo>
                  <a:cubicBezTo>
                    <a:pt x="6121" y="24385"/>
                    <a:pt x="9347" y="25825"/>
                    <a:pt x="12907" y="25825"/>
                  </a:cubicBezTo>
                  <a:lnTo>
                    <a:pt x="16479" y="25825"/>
                  </a:lnTo>
                  <a:cubicBezTo>
                    <a:pt x="16479" y="25825"/>
                    <a:pt x="16479" y="25825"/>
                    <a:pt x="16479" y="25813"/>
                  </a:cubicBezTo>
                  <a:cubicBezTo>
                    <a:pt x="12967" y="25778"/>
                    <a:pt x="9800" y="24349"/>
                    <a:pt x="7490" y="22039"/>
                  </a:cubicBezTo>
                  <a:cubicBezTo>
                    <a:pt x="5156" y="19705"/>
                    <a:pt x="3704" y="16479"/>
                    <a:pt x="3704" y="12907"/>
                  </a:cubicBezTo>
                  <a:cubicBezTo>
                    <a:pt x="3704" y="5835"/>
                    <a:pt x="9395" y="84"/>
                    <a:pt x="16455" y="1"/>
                  </a:cubicBezTo>
                  <a:close/>
                </a:path>
              </a:pathLst>
            </a:custGeom>
            <a:solidFill>
              <a:srgbClr val="F8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2149375" y="3929775"/>
              <a:ext cx="411975" cy="645650"/>
            </a:xfrm>
            <a:custGeom>
              <a:avLst/>
              <a:gdLst/>
              <a:ahLst/>
              <a:cxnLst/>
              <a:rect l="l" t="t" r="r" b="b"/>
              <a:pathLst>
                <a:path w="16479" h="25826" extrusionOk="0">
                  <a:moveTo>
                    <a:pt x="12906" y="1"/>
                  </a:moveTo>
                  <a:cubicBezTo>
                    <a:pt x="5775" y="1"/>
                    <a:pt x="0" y="5775"/>
                    <a:pt x="0" y="12907"/>
                  </a:cubicBezTo>
                  <a:cubicBezTo>
                    <a:pt x="0" y="16479"/>
                    <a:pt x="1441" y="19705"/>
                    <a:pt x="3774" y="22039"/>
                  </a:cubicBezTo>
                  <a:cubicBezTo>
                    <a:pt x="6120" y="24373"/>
                    <a:pt x="9346" y="25825"/>
                    <a:pt x="12906" y="25825"/>
                  </a:cubicBezTo>
                  <a:lnTo>
                    <a:pt x="16478" y="25825"/>
                  </a:lnTo>
                  <a:cubicBezTo>
                    <a:pt x="16478" y="25825"/>
                    <a:pt x="16478" y="25813"/>
                    <a:pt x="16478" y="25813"/>
                  </a:cubicBezTo>
                  <a:cubicBezTo>
                    <a:pt x="12966" y="25778"/>
                    <a:pt x="9799" y="24337"/>
                    <a:pt x="7489" y="22039"/>
                  </a:cubicBezTo>
                  <a:cubicBezTo>
                    <a:pt x="5155" y="19705"/>
                    <a:pt x="3703" y="16479"/>
                    <a:pt x="3703" y="12907"/>
                  </a:cubicBezTo>
                  <a:cubicBezTo>
                    <a:pt x="3703" y="5835"/>
                    <a:pt x="9394" y="84"/>
                    <a:pt x="16454" y="1"/>
                  </a:cubicBezTo>
                  <a:close/>
                </a:path>
              </a:pathLst>
            </a:custGeom>
            <a:solidFill>
              <a:srgbClr val="F8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1842176" y="3459775"/>
              <a:ext cx="1240949" cy="448300"/>
            </a:xfrm>
            <a:custGeom>
              <a:avLst/>
              <a:gdLst/>
              <a:ahLst/>
              <a:cxnLst/>
              <a:rect l="l" t="t" r="r" b="b"/>
              <a:pathLst>
                <a:path w="49638" h="17932" extrusionOk="0">
                  <a:moveTo>
                    <a:pt x="1" y="1"/>
                  </a:moveTo>
                  <a:lnTo>
                    <a:pt x="1" y="17932"/>
                  </a:lnTo>
                  <a:lnTo>
                    <a:pt x="43863" y="17932"/>
                  </a:lnTo>
                  <a:cubicBezTo>
                    <a:pt x="44054" y="17836"/>
                    <a:pt x="44244" y="17729"/>
                    <a:pt x="44423" y="17634"/>
                  </a:cubicBezTo>
                  <a:cubicBezTo>
                    <a:pt x="44471" y="17622"/>
                    <a:pt x="44506" y="17598"/>
                    <a:pt x="44542" y="17574"/>
                  </a:cubicBezTo>
                  <a:cubicBezTo>
                    <a:pt x="44685" y="17491"/>
                    <a:pt x="44828" y="17408"/>
                    <a:pt x="44971" y="17324"/>
                  </a:cubicBezTo>
                  <a:cubicBezTo>
                    <a:pt x="45209" y="17181"/>
                    <a:pt x="45435" y="17027"/>
                    <a:pt x="45661" y="16860"/>
                  </a:cubicBezTo>
                  <a:cubicBezTo>
                    <a:pt x="45757" y="16789"/>
                    <a:pt x="45852" y="16717"/>
                    <a:pt x="45947" y="16646"/>
                  </a:cubicBezTo>
                  <a:cubicBezTo>
                    <a:pt x="46042" y="16562"/>
                    <a:pt x="46138" y="16491"/>
                    <a:pt x="46233" y="16408"/>
                  </a:cubicBezTo>
                  <a:cubicBezTo>
                    <a:pt x="46411" y="16253"/>
                    <a:pt x="46590" y="16086"/>
                    <a:pt x="46757" y="15919"/>
                  </a:cubicBezTo>
                  <a:cubicBezTo>
                    <a:pt x="46983" y="15693"/>
                    <a:pt x="47197" y="15467"/>
                    <a:pt x="47400" y="15217"/>
                  </a:cubicBezTo>
                  <a:cubicBezTo>
                    <a:pt x="47495" y="15098"/>
                    <a:pt x="47590" y="14979"/>
                    <a:pt x="47685" y="14860"/>
                  </a:cubicBezTo>
                  <a:cubicBezTo>
                    <a:pt x="47852" y="14634"/>
                    <a:pt x="48019" y="14395"/>
                    <a:pt x="48162" y="14145"/>
                  </a:cubicBezTo>
                  <a:cubicBezTo>
                    <a:pt x="48221" y="14050"/>
                    <a:pt x="48281" y="13955"/>
                    <a:pt x="48340" y="13860"/>
                  </a:cubicBezTo>
                  <a:cubicBezTo>
                    <a:pt x="48352" y="13836"/>
                    <a:pt x="48364" y="13824"/>
                    <a:pt x="48376" y="13800"/>
                  </a:cubicBezTo>
                  <a:cubicBezTo>
                    <a:pt x="48435" y="13693"/>
                    <a:pt x="48483" y="13598"/>
                    <a:pt x="48543" y="13491"/>
                  </a:cubicBezTo>
                  <a:cubicBezTo>
                    <a:pt x="48662" y="13264"/>
                    <a:pt x="48769" y="13038"/>
                    <a:pt x="48864" y="12800"/>
                  </a:cubicBezTo>
                  <a:cubicBezTo>
                    <a:pt x="48924" y="12669"/>
                    <a:pt x="48971" y="12550"/>
                    <a:pt x="49019" y="12419"/>
                  </a:cubicBezTo>
                  <a:cubicBezTo>
                    <a:pt x="49055" y="12312"/>
                    <a:pt x="49090" y="12193"/>
                    <a:pt x="49138" y="12086"/>
                  </a:cubicBezTo>
                  <a:cubicBezTo>
                    <a:pt x="49174" y="11967"/>
                    <a:pt x="49209" y="11859"/>
                    <a:pt x="49245" y="11728"/>
                  </a:cubicBezTo>
                  <a:cubicBezTo>
                    <a:pt x="49245" y="11716"/>
                    <a:pt x="49257" y="11705"/>
                    <a:pt x="49257" y="11681"/>
                  </a:cubicBezTo>
                  <a:cubicBezTo>
                    <a:pt x="49293" y="11574"/>
                    <a:pt x="49328" y="11455"/>
                    <a:pt x="49352" y="11347"/>
                  </a:cubicBezTo>
                  <a:cubicBezTo>
                    <a:pt x="49388" y="11216"/>
                    <a:pt x="49412" y="11085"/>
                    <a:pt x="49436" y="10954"/>
                  </a:cubicBezTo>
                  <a:cubicBezTo>
                    <a:pt x="49459" y="10847"/>
                    <a:pt x="49483" y="10740"/>
                    <a:pt x="49495" y="10633"/>
                  </a:cubicBezTo>
                  <a:cubicBezTo>
                    <a:pt x="49507" y="10609"/>
                    <a:pt x="49507" y="10597"/>
                    <a:pt x="49507" y="10573"/>
                  </a:cubicBezTo>
                  <a:lnTo>
                    <a:pt x="49507" y="10562"/>
                  </a:lnTo>
                  <a:cubicBezTo>
                    <a:pt x="49531" y="10395"/>
                    <a:pt x="49555" y="10240"/>
                    <a:pt x="49578" y="10073"/>
                  </a:cubicBezTo>
                  <a:cubicBezTo>
                    <a:pt x="49590" y="9954"/>
                    <a:pt x="49602" y="9823"/>
                    <a:pt x="49614" y="9692"/>
                  </a:cubicBezTo>
                  <a:cubicBezTo>
                    <a:pt x="49614" y="9657"/>
                    <a:pt x="49614" y="9609"/>
                    <a:pt x="49626" y="9561"/>
                  </a:cubicBezTo>
                  <a:cubicBezTo>
                    <a:pt x="49626" y="9526"/>
                    <a:pt x="49626" y="9490"/>
                    <a:pt x="49626" y="9454"/>
                  </a:cubicBezTo>
                  <a:cubicBezTo>
                    <a:pt x="49638" y="9300"/>
                    <a:pt x="49638" y="9133"/>
                    <a:pt x="49638" y="8966"/>
                  </a:cubicBezTo>
                  <a:cubicBezTo>
                    <a:pt x="49638" y="8609"/>
                    <a:pt x="49626" y="8264"/>
                    <a:pt x="49590" y="7918"/>
                  </a:cubicBezTo>
                  <a:cubicBezTo>
                    <a:pt x="49578" y="7811"/>
                    <a:pt x="49567" y="7692"/>
                    <a:pt x="49543" y="7585"/>
                  </a:cubicBezTo>
                  <a:cubicBezTo>
                    <a:pt x="49531" y="7478"/>
                    <a:pt x="49519" y="7371"/>
                    <a:pt x="49495" y="7275"/>
                  </a:cubicBezTo>
                  <a:cubicBezTo>
                    <a:pt x="49495" y="7264"/>
                    <a:pt x="49495" y="7252"/>
                    <a:pt x="49495" y="7228"/>
                  </a:cubicBezTo>
                  <a:cubicBezTo>
                    <a:pt x="49447" y="7014"/>
                    <a:pt x="49412" y="6811"/>
                    <a:pt x="49352" y="6609"/>
                  </a:cubicBezTo>
                  <a:cubicBezTo>
                    <a:pt x="49305" y="6371"/>
                    <a:pt x="49233" y="6156"/>
                    <a:pt x="49162" y="5930"/>
                  </a:cubicBezTo>
                  <a:cubicBezTo>
                    <a:pt x="49126" y="5823"/>
                    <a:pt x="49090" y="5716"/>
                    <a:pt x="49055" y="5620"/>
                  </a:cubicBezTo>
                  <a:cubicBezTo>
                    <a:pt x="49019" y="5513"/>
                    <a:pt x="48983" y="5406"/>
                    <a:pt x="48935" y="5311"/>
                  </a:cubicBezTo>
                  <a:cubicBezTo>
                    <a:pt x="48900" y="5204"/>
                    <a:pt x="48852" y="5109"/>
                    <a:pt x="48805" y="5001"/>
                  </a:cubicBezTo>
                  <a:cubicBezTo>
                    <a:pt x="48769" y="4906"/>
                    <a:pt x="48721" y="4799"/>
                    <a:pt x="48674" y="4704"/>
                  </a:cubicBezTo>
                  <a:cubicBezTo>
                    <a:pt x="48424" y="4180"/>
                    <a:pt x="48126" y="3680"/>
                    <a:pt x="47781" y="3215"/>
                  </a:cubicBezTo>
                  <a:cubicBezTo>
                    <a:pt x="47673" y="3061"/>
                    <a:pt x="47566" y="2918"/>
                    <a:pt x="47447" y="2775"/>
                  </a:cubicBezTo>
                  <a:cubicBezTo>
                    <a:pt x="47352" y="2668"/>
                    <a:pt x="47269" y="2561"/>
                    <a:pt x="47185" y="2465"/>
                  </a:cubicBezTo>
                  <a:cubicBezTo>
                    <a:pt x="47102" y="2370"/>
                    <a:pt x="47030" y="2287"/>
                    <a:pt x="46947" y="2203"/>
                  </a:cubicBezTo>
                  <a:cubicBezTo>
                    <a:pt x="46709" y="1953"/>
                    <a:pt x="46447" y="1703"/>
                    <a:pt x="46173" y="1465"/>
                  </a:cubicBezTo>
                  <a:cubicBezTo>
                    <a:pt x="46090" y="1406"/>
                    <a:pt x="46007" y="1334"/>
                    <a:pt x="45923" y="1275"/>
                  </a:cubicBezTo>
                  <a:cubicBezTo>
                    <a:pt x="45459" y="906"/>
                    <a:pt x="44959" y="572"/>
                    <a:pt x="44423" y="287"/>
                  </a:cubicBezTo>
                  <a:cubicBezTo>
                    <a:pt x="44233" y="191"/>
                    <a:pt x="44054" y="84"/>
                    <a:pt x="43852" y="1"/>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1703175" y="3438049"/>
              <a:ext cx="2188100" cy="491750"/>
            </a:xfrm>
            <a:custGeom>
              <a:avLst/>
              <a:gdLst/>
              <a:ahLst/>
              <a:cxnLst/>
              <a:rect l="l" t="t" r="r" b="b"/>
              <a:pathLst>
                <a:path w="87524" h="19670" extrusionOk="0">
                  <a:moveTo>
                    <a:pt x="49983" y="1156"/>
                  </a:moveTo>
                  <a:cubicBezTo>
                    <a:pt x="50519" y="1441"/>
                    <a:pt x="51019" y="1775"/>
                    <a:pt x="51483" y="2144"/>
                  </a:cubicBezTo>
                  <a:cubicBezTo>
                    <a:pt x="51567" y="2203"/>
                    <a:pt x="51650" y="2275"/>
                    <a:pt x="51733" y="2334"/>
                  </a:cubicBezTo>
                  <a:cubicBezTo>
                    <a:pt x="52007" y="2572"/>
                    <a:pt x="52269" y="2822"/>
                    <a:pt x="52507" y="3072"/>
                  </a:cubicBezTo>
                  <a:cubicBezTo>
                    <a:pt x="52590" y="3156"/>
                    <a:pt x="52662" y="3239"/>
                    <a:pt x="52745" y="3334"/>
                  </a:cubicBezTo>
                  <a:cubicBezTo>
                    <a:pt x="52829" y="3430"/>
                    <a:pt x="52912" y="3537"/>
                    <a:pt x="53007" y="3644"/>
                  </a:cubicBezTo>
                  <a:cubicBezTo>
                    <a:pt x="53126" y="3787"/>
                    <a:pt x="53233" y="3930"/>
                    <a:pt x="53341" y="4084"/>
                  </a:cubicBezTo>
                  <a:cubicBezTo>
                    <a:pt x="53686" y="4549"/>
                    <a:pt x="53984" y="5049"/>
                    <a:pt x="54234" y="5573"/>
                  </a:cubicBezTo>
                  <a:cubicBezTo>
                    <a:pt x="54281" y="5668"/>
                    <a:pt x="54329" y="5775"/>
                    <a:pt x="54365" y="5870"/>
                  </a:cubicBezTo>
                  <a:cubicBezTo>
                    <a:pt x="54412" y="5978"/>
                    <a:pt x="54460" y="6073"/>
                    <a:pt x="54495" y="6180"/>
                  </a:cubicBezTo>
                  <a:cubicBezTo>
                    <a:pt x="54543" y="6275"/>
                    <a:pt x="54579" y="6382"/>
                    <a:pt x="54615" y="6489"/>
                  </a:cubicBezTo>
                  <a:cubicBezTo>
                    <a:pt x="54650" y="6585"/>
                    <a:pt x="54686" y="6692"/>
                    <a:pt x="54722" y="6799"/>
                  </a:cubicBezTo>
                  <a:cubicBezTo>
                    <a:pt x="54793" y="7025"/>
                    <a:pt x="54865" y="7240"/>
                    <a:pt x="54912" y="7478"/>
                  </a:cubicBezTo>
                  <a:cubicBezTo>
                    <a:pt x="54972" y="7680"/>
                    <a:pt x="55007" y="7883"/>
                    <a:pt x="55055" y="8097"/>
                  </a:cubicBezTo>
                  <a:cubicBezTo>
                    <a:pt x="55055" y="8121"/>
                    <a:pt x="55055" y="8133"/>
                    <a:pt x="55055" y="8144"/>
                  </a:cubicBezTo>
                  <a:cubicBezTo>
                    <a:pt x="55079" y="8240"/>
                    <a:pt x="55091" y="8347"/>
                    <a:pt x="55103" y="8454"/>
                  </a:cubicBezTo>
                  <a:cubicBezTo>
                    <a:pt x="55127" y="8561"/>
                    <a:pt x="55138" y="8680"/>
                    <a:pt x="55150" y="8787"/>
                  </a:cubicBezTo>
                  <a:cubicBezTo>
                    <a:pt x="55186" y="9133"/>
                    <a:pt x="55198" y="9478"/>
                    <a:pt x="55198" y="9835"/>
                  </a:cubicBezTo>
                  <a:cubicBezTo>
                    <a:pt x="55198" y="10002"/>
                    <a:pt x="55198" y="10169"/>
                    <a:pt x="55186" y="10323"/>
                  </a:cubicBezTo>
                  <a:cubicBezTo>
                    <a:pt x="55186" y="10359"/>
                    <a:pt x="55186" y="10395"/>
                    <a:pt x="55186" y="10430"/>
                  </a:cubicBezTo>
                  <a:cubicBezTo>
                    <a:pt x="55174" y="10478"/>
                    <a:pt x="55174" y="10526"/>
                    <a:pt x="55174" y="10573"/>
                  </a:cubicBezTo>
                  <a:cubicBezTo>
                    <a:pt x="55162" y="10692"/>
                    <a:pt x="55150" y="10823"/>
                    <a:pt x="55138" y="10942"/>
                  </a:cubicBezTo>
                  <a:cubicBezTo>
                    <a:pt x="55115" y="11109"/>
                    <a:pt x="55091" y="11264"/>
                    <a:pt x="55067" y="11431"/>
                  </a:cubicBezTo>
                  <a:lnTo>
                    <a:pt x="55067" y="11442"/>
                  </a:lnTo>
                  <a:cubicBezTo>
                    <a:pt x="55067" y="11466"/>
                    <a:pt x="55067" y="11478"/>
                    <a:pt x="55055" y="11502"/>
                  </a:cubicBezTo>
                  <a:cubicBezTo>
                    <a:pt x="55043" y="11609"/>
                    <a:pt x="55019" y="11716"/>
                    <a:pt x="54996" y="11823"/>
                  </a:cubicBezTo>
                  <a:cubicBezTo>
                    <a:pt x="54972" y="11954"/>
                    <a:pt x="54948" y="12085"/>
                    <a:pt x="54912" y="12216"/>
                  </a:cubicBezTo>
                  <a:cubicBezTo>
                    <a:pt x="54888" y="12324"/>
                    <a:pt x="54853" y="12443"/>
                    <a:pt x="54817" y="12550"/>
                  </a:cubicBezTo>
                  <a:cubicBezTo>
                    <a:pt x="54817" y="12574"/>
                    <a:pt x="54805" y="12585"/>
                    <a:pt x="54805" y="12597"/>
                  </a:cubicBezTo>
                  <a:cubicBezTo>
                    <a:pt x="54769" y="12728"/>
                    <a:pt x="54734" y="12836"/>
                    <a:pt x="54698" y="12955"/>
                  </a:cubicBezTo>
                  <a:cubicBezTo>
                    <a:pt x="54650" y="13062"/>
                    <a:pt x="54615" y="13181"/>
                    <a:pt x="54579" y="13288"/>
                  </a:cubicBezTo>
                  <a:cubicBezTo>
                    <a:pt x="54531" y="13419"/>
                    <a:pt x="54484" y="13538"/>
                    <a:pt x="54424" y="13669"/>
                  </a:cubicBezTo>
                  <a:cubicBezTo>
                    <a:pt x="54329" y="13907"/>
                    <a:pt x="54222" y="14133"/>
                    <a:pt x="54103" y="14360"/>
                  </a:cubicBezTo>
                  <a:cubicBezTo>
                    <a:pt x="54043" y="14467"/>
                    <a:pt x="53995" y="14562"/>
                    <a:pt x="53936" y="14669"/>
                  </a:cubicBezTo>
                  <a:cubicBezTo>
                    <a:pt x="53924" y="14693"/>
                    <a:pt x="53912" y="14705"/>
                    <a:pt x="53900" y="14729"/>
                  </a:cubicBezTo>
                  <a:cubicBezTo>
                    <a:pt x="53841" y="14824"/>
                    <a:pt x="53781" y="14919"/>
                    <a:pt x="53722" y="15014"/>
                  </a:cubicBezTo>
                  <a:cubicBezTo>
                    <a:pt x="53579" y="15264"/>
                    <a:pt x="53412" y="15503"/>
                    <a:pt x="53245" y="15729"/>
                  </a:cubicBezTo>
                  <a:cubicBezTo>
                    <a:pt x="53150" y="15848"/>
                    <a:pt x="53055" y="15967"/>
                    <a:pt x="52960" y="16086"/>
                  </a:cubicBezTo>
                  <a:cubicBezTo>
                    <a:pt x="52757" y="16336"/>
                    <a:pt x="52543" y="16562"/>
                    <a:pt x="52317" y="16788"/>
                  </a:cubicBezTo>
                  <a:cubicBezTo>
                    <a:pt x="52150" y="16955"/>
                    <a:pt x="51971" y="17122"/>
                    <a:pt x="51781" y="17277"/>
                  </a:cubicBezTo>
                  <a:cubicBezTo>
                    <a:pt x="51698" y="17360"/>
                    <a:pt x="51602" y="17431"/>
                    <a:pt x="51507" y="17515"/>
                  </a:cubicBezTo>
                  <a:cubicBezTo>
                    <a:pt x="51412" y="17586"/>
                    <a:pt x="51317" y="17658"/>
                    <a:pt x="51221" y="17729"/>
                  </a:cubicBezTo>
                  <a:cubicBezTo>
                    <a:pt x="50995" y="17896"/>
                    <a:pt x="50769" y="18050"/>
                    <a:pt x="50531" y="18193"/>
                  </a:cubicBezTo>
                  <a:cubicBezTo>
                    <a:pt x="50388" y="18277"/>
                    <a:pt x="50245" y="18360"/>
                    <a:pt x="50102" y="18443"/>
                  </a:cubicBezTo>
                  <a:cubicBezTo>
                    <a:pt x="50066" y="18467"/>
                    <a:pt x="50031" y="18479"/>
                    <a:pt x="49983" y="18503"/>
                  </a:cubicBezTo>
                  <a:lnTo>
                    <a:pt x="49983" y="1156"/>
                  </a:lnTo>
                  <a:close/>
                  <a:moveTo>
                    <a:pt x="1" y="1"/>
                  </a:moveTo>
                  <a:lnTo>
                    <a:pt x="1" y="870"/>
                  </a:lnTo>
                  <a:lnTo>
                    <a:pt x="49328" y="870"/>
                  </a:lnTo>
                  <a:lnTo>
                    <a:pt x="49328" y="18801"/>
                  </a:lnTo>
                  <a:lnTo>
                    <a:pt x="1" y="18801"/>
                  </a:lnTo>
                  <a:lnTo>
                    <a:pt x="1" y="19670"/>
                  </a:lnTo>
                  <a:lnTo>
                    <a:pt x="77701" y="19670"/>
                  </a:lnTo>
                  <a:cubicBezTo>
                    <a:pt x="80403" y="19670"/>
                    <a:pt x="82868" y="18562"/>
                    <a:pt x="84654" y="16788"/>
                  </a:cubicBezTo>
                  <a:cubicBezTo>
                    <a:pt x="86071" y="15360"/>
                    <a:pt x="87059" y="13514"/>
                    <a:pt x="87392" y="11442"/>
                  </a:cubicBezTo>
                  <a:cubicBezTo>
                    <a:pt x="87452" y="11109"/>
                    <a:pt x="87488" y="10776"/>
                    <a:pt x="87512" y="10430"/>
                  </a:cubicBezTo>
                  <a:cubicBezTo>
                    <a:pt x="87523" y="10240"/>
                    <a:pt x="87523" y="10038"/>
                    <a:pt x="87523" y="9835"/>
                  </a:cubicBezTo>
                  <a:cubicBezTo>
                    <a:pt x="87523" y="4406"/>
                    <a:pt x="83130" y="1"/>
                    <a:pt x="77701"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1842175" y="387530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1842175" y="3839900"/>
              <a:ext cx="1094225" cy="0"/>
            </a:xfrm>
            <a:custGeom>
              <a:avLst/>
              <a:gdLst/>
              <a:ahLst/>
              <a:cxnLst/>
              <a:rect l="l" t="t" r="r" b="b"/>
              <a:pathLst>
                <a:path w="43769"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1842175" y="380477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1842175" y="376935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1842175" y="373422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1842175" y="369880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1842175" y="3663375"/>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1842175" y="362825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1842175" y="3592825"/>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1842175" y="355770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1842175" y="352230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1842175" y="348717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1703175" y="3698800"/>
              <a:ext cx="2187800" cy="231000"/>
            </a:xfrm>
            <a:custGeom>
              <a:avLst/>
              <a:gdLst/>
              <a:ahLst/>
              <a:cxnLst/>
              <a:rect l="l" t="t" r="r" b="b"/>
              <a:pathLst>
                <a:path w="87512" h="9240" extrusionOk="0">
                  <a:moveTo>
                    <a:pt x="49328" y="0"/>
                  </a:moveTo>
                  <a:lnTo>
                    <a:pt x="49328" y="8359"/>
                  </a:lnTo>
                  <a:lnTo>
                    <a:pt x="5561" y="8359"/>
                  </a:lnTo>
                  <a:lnTo>
                    <a:pt x="5561" y="8371"/>
                  </a:lnTo>
                  <a:lnTo>
                    <a:pt x="1" y="8371"/>
                  </a:lnTo>
                  <a:lnTo>
                    <a:pt x="1" y="9240"/>
                  </a:lnTo>
                  <a:lnTo>
                    <a:pt x="77701" y="9240"/>
                  </a:lnTo>
                  <a:cubicBezTo>
                    <a:pt x="80403" y="9240"/>
                    <a:pt x="82868" y="8132"/>
                    <a:pt x="84654" y="6358"/>
                  </a:cubicBezTo>
                  <a:cubicBezTo>
                    <a:pt x="86071" y="4930"/>
                    <a:pt x="87059" y="3084"/>
                    <a:pt x="87392" y="1012"/>
                  </a:cubicBezTo>
                  <a:cubicBezTo>
                    <a:pt x="87452" y="679"/>
                    <a:pt x="87488" y="346"/>
                    <a:pt x="87512" y="0"/>
                  </a:cubicBezTo>
                  <a:lnTo>
                    <a:pt x="55186" y="0"/>
                  </a:lnTo>
                  <a:cubicBezTo>
                    <a:pt x="55174" y="48"/>
                    <a:pt x="55174" y="96"/>
                    <a:pt x="55174" y="143"/>
                  </a:cubicBezTo>
                  <a:cubicBezTo>
                    <a:pt x="55162" y="262"/>
                    <a:pt x="55150" y="393"/>
                    <a:pt x="55138" y="512"/>
                  </a:cubicBezTo>
                  <a:cubicBezTo>
                    <a:pt x="55115" y="679"/>
                    <a:pt x="55091" y="834"/>
                    <a:pt x="55067" y="1001"/>
                  </a:cubicBezTo>
                  <a:lnTo>
                    <a:pt x="55067" y="1012"/>
                  </a:lnTo>
                  <a:cubicBezTo>
                    <a:pt x="55067" y="1036"/>
                    <a:pt x="55067" y="1048"/>
                    <a:pt x="55055" y="1072"/>
                  </a:cubicBezTo>
                  <a:cubicBezTo>
                    <a:pt x="55043" y="1179"/>
                    <a:pt x="55019" y="1286"/>
                    <a:pt x="54996" y="1393"/>
                  </a:cubicBezTo>
                  <a:cubicBezTo>
                    <a:pt x="54972" y="1524"/>
                    <a:pt x="54948" y="1655"/>
                    <a:pt x="54912" y="1786"/>
                  </a:cubicBezTo>
                  <a:cubicBezTo>
                    <a:pt x="54888" y="1894"/>
                    <a:pt x="54853" y="2013"/>
                    <a:pt x="54817" y="2120"/>
                  </a:cubicBezTo>
                  <a:cubicBezTo>
                    <a:pt x="54817" y="2144"/>
                    <a:pt x="54805" y="2155"/>
                    <a:pt x="54805" y="2167"/>
                  </a:cubicBezTo>
                  <a:cubicBezTo>
                    <a:pt x="54769" y="2298"/>
                    <a:pt x="54734" y="2406"/>
                    <a:pt x="54698" y="2525"/>
                  </a:cubicBezTo>
                  <a:cubicBezTo>
                    <a:pt x="54650" y="2632"/>
                    <a:pt x="54615" y="2751"/>
                    <a:pt x="54579" y="2858"/>
                  </a:cubicBezTo>
                  <a:cubicBezTo>
                    <a:pt x="54531" y="2989"/>
                    <a:pt x="54484" y="3108"/>
                    <a:pt x="54424" y="3239"/>
                  </a:cubicBezTo>
                  <a:cubicBezTo>
                    <a:pt x="54329" y="3477"/>
                    <a:pt x="54222" y="3703"/>
                    <a:pt x="54103" y="3930"/>
                  </a:cubicBezTo>
                  <a:cubicBezTo>
                    <a:pt x="54043" y="4037"/>
                    <a:pt x="53995" y="4132"/>
                    <a:pt x="53936" y="4239"/>
                  </a:cubicBezTo>
                  <a:cubicBezTo>
                    <a:pt x="53924" y="4263"/>
                    <a:pt x="53912" y="4275"/>
                    <a:pt x="53900" y="4299"/>
                  </a:cubicBezTo>
                  <a:cubicBezTo>
                    <a:pt x="53841" y="4394"/>
                    <a:pt x="53781" y="4489"/>
                    <a:pt x="53722" y="4584"/>
                  </a:cubicBezTo>
                  <a:cubicBezTo>
                    <a:pt x="53579" y="4834"/>
                    <a:pt x="53412" y="5073"/>
                    <a:pt x="53245" y="5299"/>
                  </a:cubicBezTo>
                  <a:cubicBezTo>
                    <a:pt x="53150" y="5418"/>
                    <a:pt x="53055" y="5537"/>
                    <a:pt x="52960" y="5656"/>
                  </a:cubicBezTo>
                  <a:cubicBezTo>
                    <a:pt x="52757" y="5906"/>
                    <a:pt x="52543" y="6132"/>
                    <a:pt x="52317" y="6358"/>
                  </a:cubicBezTo>
                  <a:cubicBezTo>
                    <a:pt x="52150" y="6525"/>
                    <a:pt x="51971" y="6692"/>
                    <a:pt x="51781" y="6847"/>
                  </a:cubicBezTo>
                  <a:cubicBezTo>
                    <a:pt x="51698" y="6930"/>
                    <a:pt x="51602" y="7001"/>
                    <a:pt x="51507" y="7085"/>
                  </a:cubicBezTo>
                  <a:cubicBezTo>
                    <a:pt x="51412" y="7156"/>
                    <a:pt x="51317" y="7228"/>
                    <a:pt x="51221" y="7299"/>
                  </a:cubicBezTo>
                  <a:cubicBezTo>
                    <a:pt x="50995" y="7466"/>
                    <a:pt x="50769" y="7620"/>
                    <a:pt x="50531" y="7763"/>
                  </a:cubicBezTo>
                  <a:cubicBezTo>
                    <a:pt x="50388" y="7847"/>
                    <a:pt x="50245" y="7930"/>
                    <a:pt x="50102" y="8013"/>
                  </a:cubicBezTo>
                  <a:cubicBezTo>
                    <a:pt x="50066" y="8025"/>
                    <a:pt x="50031" y="8049"/>
                    <a:pt x="49983" y="8073"/>
                  </a:cubicBezTo>
                  <a:lnTo>
                    <a:pt x="49983" y="0"/>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3513825" y="3438050"/>
              <a:ext cx="314050" cy="491750"/>
            </a:xfrm>
            <a:custGeom>
              <a:avLst/>
              <a:gdLst/>
              <a:ahLst/>
              <a:cxnLst/>
              <a:rect l="l" t="t" r="r" b="b"/>
              <a:pathLst>
                <a:path w="12562" h="19670" extrusionOk="0">
                  <a:moveTo>
                    <a:pt x="24" y="1"/>
                  </a:moveTo>
                  <a:cubicBezTo>
                    <a:pt x="5394" y="72"/>
                    <a:pt x="9728" y="4442"/>
                    <a:pt x="9728" y="9835"/>
                  </a:cubicBezTo>
                  <a:cubicBezTo>
                    <a:pt x="9728" y="12550"/>
                    <a:pt x="8632" y="15002"/>
                    <a:pt x="6846" y="16788"/>
                  </a:cubicBezTo>
                  <a:cubicBezTo>
                    <a:pt x="5096" y="18539"/>
                    <a:pt x="2679" y="19634"/>
                    <a:pt x="0" y="19658"/>
                  </a:cubicBezTo>
                  <a:cubicBezTo>
                    <a:pt x="0" y="19670"/>
                    <a:pt x="0" y="19670"/>
                    <a:pt x="0" y="19670"/>
                  </a:cubicBezTo>
                  <a:lnTo>
                    <a:pt x="2727" y="19670"/>
                  </a:lnTo>
                  <a:cubicBezTo>
                    <a:pt x="5441" y="19670"/>
                    <a:pt x="7894" y="18562"/>
                    <a:pt x="9680" y="16788"/>
                  </a:cubicBezTo>
                  <a:cubicBezTo>
                    <a:pt x="11454" y="15014"/>
                    <a:pt x="12561" y="12550"/>
                    <a:pt x="12561" y="9835"/>
                  </a:cubicBezTo>
                  <a:cubicBezTo>
                    <a:pt x="12561" y="4406"/>
                    <a:pt x="8156" y="1"/>
                    <a:pt x="2727"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2993225" y="3438050"/>
              <a:ext cx="314050" cy="491750"/>
            </a:xfrm>
            <a:custGeom>
              <a:avLst/>
              <a:gdLst/>
              <a:ahLst/>
              <a:cxnLst/>
              <a:rect l="l" t="t" r="r" b="b"/>
              <a:pathLst>
                <a:path w="12562" h="19670" extrusionOk="0">
                  <a:moveTo>
                    <a:pt x="24" y="1"/>
                  </a:moveTo>
                  <a:cubicBezTo>
                    <a:pt x="5394" y="60"/>
                    <a:pt x="9728" y="4442"/>
                    <a:pt x="9728" y="9823"/>
                  </a:cubicBezTo>
                  <a:cubicBezTo>
                    <a:pt x="9728" y="12550"/>
                    <a:pt x="8632" y="15002"/>
                    <a:pt x="6846" y="16776"/>
                  </a:cubicBezTo>
                  <a:cubicBezTo>
                    <a:pt x="5096" y="18539"/>
                    <a:pt x="2679" y="19634"/>
                    <a:pt x="0" y="19658"/>
                  </a:cubicBezTo>
                  <a:cubicBezTo>
                    <a:pt x="0" y="19658"/>
                    <a:pt x="0" y="19670"/>
                    <a:pt x="0" y="19670"/>
                  </a:cubicBezTo>
                  <a:lnTo>
                    <a:pt x="2727" y="19670"/>
                  </a:lnTo>
                  <a:cubicBezTo>
                    <a:pt x="5441" y="19670"/>
                    <a:pt x="7894" y="18562"/>
                    <a:pt x="9680" y="16788"/>
                  </a:cubicBezTo>
                  <a:cubicBezTo>
                    <a:pt x="11454" y="15002"/>
                    <a:pt x="12561" y="12550"/>
                    <a:pt x="12561" y="9835"/>
                  </a:cubicBezTo>
                  <a:cubicBezTo>
                    <a:pt x="12561" y="4406"/>
                    <a:pt x="8156" y="1"/>
                    <a:pt x="2727"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5053130" y="1929378"/>
              <a:ext cx="1097175" cy="1598124"/>
            </a:xfrm>
            <a:custGeom>
              <a:avLst/>
              <a:gdLst/>
              <a:ahLst/>
              <a:cxnLst/>
              <a:rect l="l" t="t" r="r" b="b"/>
              <a:pathLst>
                <a:path w="43887" h="63925" fill="none" extrusionOk="0">
                  <a:moveTo>
                    <a:pt x="0" y="63925"/>
                  </a:moveTo>
                  <a:lnTo>
                    <a:pt x="43887" y="63925"/>
                  </a:lnTo>
                  <a:lnTo>
                    <a:pt x="21944" y="0"/>
                  </a:lnTo>
                  <a:close/>
                </a:path>
              </a:pathLst>
            </a:custGeom>
            <a:noFill/>
            <a:ln w="23225" cap="rnd" cmpd="sng">
              <a:solidFill>
                <a:srgbClr val="F378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1782100" y="1626444"/>
              <a:ext cx="1097175" cy="1598124"/>
            </a:xfrm>
            <a:custGeom>
              <a:avLst/>
              <a:gdLst/>
              <a:ahLst/>
              <a:cxnLst/>
              <a:rect l="l" t="t" r="r" b="b"/>
              <a:pathLst>
                <a:path w="43887" h="63925" fill="none" extrusionOk="0">
                  <a:moveTo>
                    <a:pt x="1" y="63925"/>
                  </a:moveTo>
                  <a:lnTo>
                    <a:pt x="43887" y="63925"/>
                  </a:lnTo>
                  <a:lnTo>
                    <a:pt x="21944" y="0"/>
                  </a:lnTo>
                  <a:close/>
                </a:path>
              </a:pathLst>
            </a:custGeom>
            <a:noFill/>
            <a:ln w="23225" cap="rnd" cmpd="sng">
              <a:solidFill>
                <a:srgbClr val="F378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rot="364683">
              <a:off x="2298199" y="1502074"/>
              <a:ext cx="3389425" cy="558349"/>
            </a:xfrm>
            <a:custGeom>
              <a:avLst/>
              <a:gdLst/>
              <a:ahLst/>
              <a:cxnLst/>
              <a:rect l="l" t="t" r="r" b="b"/>
              <a:pathLst>
                <a:path w="135577" h="22334" extrusionOk="0">
                  <a:moveTo>
                    <a:pt x="91474" y="0"/>
                  </a:moveTo>
                  <a:cubicBezTo>
                    <a:pt x="91372" y="0"/>
                    <a:pt x="91269" y="1"/>
                    <a:pt x="91166" y="2"/>
                  </a:cubicBezTo>
                  <a:cubicBezTo>
                    <a:pt x="87892" y="13"/>
                    <a:pt x="84630" y="371"/>
                    <a:pt x="81439" y="1037"/>
                  </a:cubicBezTo>
                  <a:lnTo>
                    <a:pt x="80189" y="1311"/>
                  </a:lnTo>
                  <a:lnTo>
                    <a:pt x="79653" y="1442"/>
                  </a:lnTo>
                  <a:lnTo>
                    <a:pt x="79391" y="1502"/>
                  </a:lnTo>
                  <a:lnTo>
                    <a:pt x="79260" y="1526"/>
                  </a:lnTo>
                  <a:lnTo>
                    <a:pt x="79201" y="1549"/>
                  </a:lnTo>
                  <a:lnTo>
                    <a:pt x="79117" y="1573"/>
                  </a:lnTo>
                  <a:lnTo>
                    <a:pt x="79093" y="1573"/>
                  </a:lnTo>
                  <a:lnTo>
                    <a:pt x="79058" y="1585"/>
                  </a:lnTo>
                  <a:cubicBezTo>
                    <a:pt x="78272" y="1787"/>
                    <a:pt x="77486" y="2002"/>
                    <a:pt x="76712" y="2240"/>
                  </a:cubicBezTo>
                  <a:cubicBezTo>
                    <a:pt x="75164" y="2704"/>
                    <a:pt x="73640" y="3228"/>
                    <a:pt x="72140" y="3812"/>
                  </a:cubicBezTo>
                  <a:cubicBezTo>
                    <a:pt x="70616" y="4395"/>
                    <a:pt x="69128" y="5026"/>
                    <a:pt x="67675" y="5705"/>
                  </a:cubicBezTo>
                  <a:cubicBezTo>
                    <a:pt x="66223" y="5038"/>
                    <a:pt x="64734" y="4395"/>
                    <a:pt x="63210" y="3812"/>
                  </a:cubicBezTo>
                  <a:cubicBezTo>
                    <a:pt x="61710" y="3240"/>
                    <a:pt x="60186" y="2716"/>
                    <a:pt x="58627" y="2252"/>
                  </a:cubicBezTo>
                  <a:lnTo>
                    <a:pt x="57412" y="1895"/>
                  </a:lnTo>
                  <a:cubicBezTo>
                    <a:pt x="57007" y="1776"/>
                    <a:pt x="56698" y="1716"/>
                    <a:pt x="56341" y="1621"/>
                  </a:cubicBezTo>
                  <a:lnTo>
                    <a:pt x="56305" y="1609"/>
                  </a:lnTo>
                  <a:lnTo>
                    <a:pt x="56210" y="1585"/>
                  </a:lnTo>
                  <a:lnTo>
                    <a:pt x="56138" y="1561"/>
                  </a:lnTo>
                  <a:lnTo>
                    <a:pt x="55995" y="1526"/>
                  </a:lnTo>
                  <a:lnTo>
                    <a:pt x="55698" y="1454"/>
                  </a:lnTo>
                  <a:lnTo>
                    <a:pt x="55102" y="1311"/>
                  </a:lnTo>
                  <a:lnTo>
                    <a:pt x="53900" y="1049"/>
                  </a:lnTo>
                  <a:cubicBezTo>
                    <a:pt x="50709" y="406"/>
                    <a:pt x="47458" y="37"/>
                    <a:pt x="44184" y="25"/>
                  </a:cubicBezTo>
                  <a:cubicBezTo>
                    <a:pt x="43363" y="25"/>
                    <a:pt x="42541" y="49"/>
                    <a:pt x="41732" y="85"/>
                  </a:cubicBezTo>
                  <a:cubicBezTo>
                    <a:pt x="41315" y="109"/>
                    <a:pt x="40910" y="144"/>
                    <a:pt x="40493" y="168"/>
                  </a:cubicBezTo>
                  <a:cubicBezTo>
                    <a:pt x="40089" y="204"/>
                    <a:pt x="39624" y="252"/>
                    <a:pt x="39196" y="299"/>
                  </a:cubicBezTo>
                  <a:cubicBezTo>
                    <a:pt x="38791" y="347"/>
                    <a:pt x="38469" y="394"/>
                    <a:pt x="38112" y="454"/>
                  </a:cubicBezTo>
                  <a:lnTo>
                    <a:pt x="38076" y="454"/>
                  </a:lnTo>
                  <a:lnTo>
                    <a:pt x="37969" y="466"/>
                  </a:lnTo>
                  <a:lnTo>
                    <a:pt x="37886" y="478"/>
                  </a:lnTo>
                  <a:lnTo>
                    <a:pt x="37731" y="502"/>
                  </a:lnTo>
                  <a:lnTo>
                    <a:pt x="37433" y="549"/>
                  </a:lnTo>
                  <a:lnTo>
                    <a:pt x="36838" y="644"/>
                  </a:lnTo>
                  <a:cubicBezTo>
                    <a:pt x="36028" y="799"/>
                    <a:pt x="35243" y="954"/>
                    <a:pt x="34469" y="1145"/>
                  </a:cubicBezTo>
                  <a:cubicBezTo>
                    <a:pt x="31349" y="1883"/>
                    <a:pt x="28468" y="2895"/>
                    <a:pt x="25730" y="3942"/>
                  </a:cubicBezTo>
                  <a:lnTo>
                    <a:pt x="21705" y="5514"/>
                  </a:lnTo>
                  <a:lnTo>
                    <a:pt x="19729" y="6264"/>
                  </a:lnTo>
                  <a:cubicBezTo>
                    <a:pt x="19086" y="6502"/>
                    <a:pt x="18443" y="6740"/>
                    <a:pt x="17800" y="6967"/>
                  </a:cubicBezTo>
                  <a:cubicBezTo>
                    <a:pt x="15216" y="7848"/>
                    <a:pt x="12609" y="8574"/>
                    <a:pt x="9966" y="8967"/>
                  </a:cubicBezTo>
                  <a:cubicBezTo>
                    <a:pt x="8656" y="9157"/>
                    <a:pt x="7334" y="9276"/>
                    <a:pt x="6013" y="9276"/>
                  </a:cubicBezTo>
                  <a:cubicBezTo>
                    <a:pt x="5358" y="9276"/>
                    <a:pt x="4691" y="9241"/>
                    <a:pt x="4060" y="9193"/>
                  </a:cubicBezTo>
                  <a:cubicBezTo>
                    <a:pt x="3751" y="9145"/>
                    <a:pt x="3453" y="9134"/>
                    <a:pt x="3120" y="9086"/>
                  </a:cubicBezTo>
                  <a:lnTo>
                    <a:pt x="2060" y="8895"/>
                  </a:lnTo>
                  <a:cubicBezTo>
                    <a:pt x="1954" y="8875"/>
                    <a:pt x="1847" y="8865"/>
                    <a:pt x="1742" y="8865"/>
                  </a:cubicBezTo>
                  <a:cubicBezTo>
                    <a:pt x="1044" y="8865"/>
                    <a:pt x="390" y="9298"/>
                    <a:pt x="131" y="9991"/>
                  </a:cubicBezTo>
                  <a:cubicBezTo>
                    <a:pt x="24" y="10265"/>
                    <a:pt x="0" y="10550"/>
                    <a:pt x="24" y="10812"/>
                  </a:cubicBezTo>
                  <a:cubicBezTo>
                    <a:pt x="107" y="11431"/>
                    <a:pt x="524" y="11991"/>
                    <a:pt x="1155" y="12229"/>
                  </a:cubicBezTo>
                  <a:lnTo>
                    <a:pt x="2167" y="12598"/>
                  </a:lnTo>
                  <a:cubicBezTo>
                    <a:pt x="2524" y="12717"/>
                    <a:pt x="2929" y="12836"/>
                    <a:pt x="3322" y="12944"/>
                  </a:cubicBezTo>
                  <a:cubicBezTo>
                    <a:pt x="4084" y="13146"/>
                    <a:pt x="4846" y="13325"/>
                    <a:pt x="5608" y="13467"/>
                  </a:cubicBezTo>
                  <a:cubicBezTo>
                    <a:pt x="7144" y="13741"/>
                    <a:pt x="8692" y="13884"/>
                    <a:pt x="10228" y="13920"/>
                  </a:cubicBezTo>
                  <a:cubicBezTo>
                    <a:pt x="10627" y="13932"/>
                    <a:pt x="11025" y="13938"/>
                    <a:pt x="11423" y="13938"/>
                  </a:cubicBezTo>
                  <a:cubicBezTo>
                    <a:pt x="14099" y="13938"/>
                    <a:pt x="16745" y="13669"/>
                    <a:pt x="19336" y="13265"/>
                  </a:cubicBezTo>
                  <a:cubicBezTo>
                    <a:pt x="20086" y="13146"/>
                    <a:pt x="20812" y="13015"/>
                    <a:pt x="21550" y="12884"/>
                  </a:cubicBezTo>
                  <a:lnTo>
                    <a:pt x="23717" y="12467"/>
                  </a:lnTo>
                  <a:lnTo>
                    <a:pt x="27932" y="11634"/>
                  </a:lnTo>
                  <a:cubicBezTo>
                    <a:pt x="30694" y="11110"/>
                    <a:pt x="33361" y="10681"/>
                    <a:pt x="35909" y="10550"/>
                  </a:cubicBezTo>
                  <a:cubicBezTo>
                    <a:pt x="36540" y="10515"/>
                    <a:pt x="37171" y="10503"/>
                    <a:pt x="37791" y="10503"/>
                  </a:cubicBezTo>
                  <a:lnTo>
                    <a:pt x="38255" y="10503"/>
                  </a:lnTo>
                  <a:lnTo>
                    <a:pt x="38493" y="10515"/>
                  </a:lnTo>
                  <a:lnTo>
                    <a:pt x="38660" y="10515"/>
                  </a:lnTo>
                  <a:cubicBezTo>
                    <a:pt x="39005" y="10527"/>
                    <a:pt x="39398" y="10539"/>
                    <a:pt x="39708" y="10562"/>
                  </a:cubicBezTo>
                  <a:lnTo>
                    <a:pt x="40565" y="10634"/>
                  </a:lnTo>
                  <a:cubicBezTo>
                    <a:pt x="40862" y="10681"/>
                    <a:pt x="41172" y="10693"/>
                    <a:pt x="41482" y="10741"/>
                  </a:cubicBezTo>
                  <a:cubicBezTo>
                    <a:pt x="42089" y="10824"/>
                    <a:pt x="42696" y="10908"/>
                    <a:pt x="43303" y="11027"/>
                  </a:cubicBezTo>
                  <a:cubicBezTo>
                    <a:pt x="45732" y="11479"/>
                    <a:pt x="48125" y="12193"/>
                    <a:pt x="50435" y="13110"/>
                  </a:cubicBezTo>
                  <a:lnTo>
                    <a:pt x="51304" y="13467"/>
                  </a:lnTo>
                  <a:lnTo>
                    <a:pt x="51721" y="13658"/>
                  </a:lnTo>
                  <a:lnTo>
                    <a:pt x="51935" y="13753"/>
                  </a:lnTo>
                  <a:lnTo>
                    <a:pt x="52042" y="13801"/>
                  </a:lnTo>
                  <a:lnTo>
                    <a:pt x="52090" y="13825"/>
                  </a:lnTo>
                  <a:cubicBezTo>
                    <a:pt x="52411" y="13968"/>
                    <a:pt x="52781" y="14134"/>
                    <a:pt x="53054" y="14265"/>
                  </a:cubicBezTo>
                  <a:lnTo>
                    <a:pt x="53840" y="14658"/>
                  </a:lnTo>
                  <a:cubicBezTo>
                    <a:pt x="54959" y="15230"/>
                    <a:pt x="56055" y="15849"/>
                    <a:pt x="57138" y="16504"/>
                  </a:cubicBezTo>
                  <a:cubicBezTo>
                    <a:pt x="59317" y="17813"/>
                    <a:pt x="61436" y="19313"/>
                    <a:pt x="63532" y="20933"/>
                  </a:cubicBezTo>
                  <a:lnTo>
                    <a:pt x="63544" y="20933"/>
                  </a:lnTo>
                  <a:lnTo>
                    <a:pt x="63556" y="20945"/>
                  </a:lnTo>
                  <a:cubicBezTo>
                    <a:pt x="64127" y="21373"/>
                    <a:pt x="64746" y="21707"/>
                    <a:pt x="65413" y="21945"/>
                  </a:cubicBezTo>
                  <a:cubicBezTo>
                    <a:pt x="66145" y="22203"/>
                    <a:pt x="66915" y="22334"/>
                    <a:pt x="67688" y="22334"/>
                  </a:cubicBezTo>
                  <a:cubicBezTo>
                    <a:pt x="69128" y="22334"/>
                    <a:pt x="70579" y="21878"/>
                    <a:pt x="71819" y="20933"/>
                  </a:cubicBezTo>
                  <a:cubicBezTo>
                    <a:pt x="73926" y="19325"/>
                    <a:pt x="76045" y="17825"/>
                    <a:pt x="78212" y="16515"/>
                  </a:cubicBezTo>
                  <a:cubicBezTo>
                    <a:pt x="79308" y="15861"/>
                    <a:pt x="80403" y="15241"/>
                    <a:pt x="81522" y="14682"/>
                  </a:cubicBezTo>
                  <a:cubicBezTo>
                    <a:pt x="82082" y="14396"/>
                    <a:pt x="82641" y="14134"/>
                    <a:pt x="83213" y="13872"/>
                  </a:cubicBezTo>
                  <a:lnTo>
                    <a:pt x="83237" y="13860"/>
                  </a:lnTo>
                  <a:lnTo>
                    <a:pt x="83249" y="13848"/>
                  </a:lnTo>
                  <a:lnTo>
                    <a:pt x="83261" y="13848"/>
                  </a:lnTo>
                  <a:cubicBezTo>
                    <a:pt x="83261" y="13844"/>
                    <a:pt x="83259" y="13843"/>
                    <a:pt x="83257" y="13843"/>
                  </a:cubicBezTo>
                  <a:cubicBezTo>
                    <a:pt x="83253" y="13843"/>
                    <a:pt x="83245" y="13848"/>
                    <a:pt x="83237" y="13848"/>
                  </a:cubicBezTo>
                  <a:lnTo>
                    <a:pt x="83261" y="13837"/>
                  </a:lnTo>
                  <a:lnTo>
                    <a:pt x="83392" y="13789"/>
                  </a:lnTo>
                  <a:lnTo>
                    <a:pt x="83630" y="13682"/>
                  </a:lnTo>
                  <a:lnTo>
                    <a:pt x="84130" y="13467"/>
                  </a:lnTo>
                  <a:lnTo>
                    <a:pt x="84927" y="13134"/>
                  </a:lnTo>
                  <a:cubicBezTo>
                    <a:pt x="87225" y="12217"/>
                    <a:pt x="89630" y="11503"/>
                    <a:pt x="92059" y="11062"/>
                  </a:cubicBezTo>
                  <a:cubicBezTo>
                    <a:pt x="93274" y="10836"/>
                    <a:pt x="94488" y="10681"/>
                    <a:pt x="95715" y="10598"/>
                  </a:cubicBezTo>
                  <a:lnTo>
                    <a:pt x="96631" y="10550"/>
                  </a:lnTo>
                  <a:lnTo>
                    <a:pt x="97072" y="10550"/>
                  </a:lnTo>
                  <a:lnTo>
                    <a:pt x="97608" y="10539"/>
                  </a:lnTo>
                  <a:lnTo>
                    <a:pt x="98512" y="10550"/>
                  </a:lnTo>
                  <a:cubicBezTo>
                    <a:pt x="98786" y="10550"/>
                    <a:pt x="99132" y="10574"/>
                    <a:pt x="99441" y="10586"/>
                  </a:cubicBezTo>
                  <a:cubicBezTo>
                    <a:pt x="101989" y="10729"/>
                    <a:pt x="104644" y="11158"/>
                    <a:pt x="107406" y="11682"/>
                  </a:cubicBezTo>
                  <a:lnTo>
                    <a:pt x="111621" y="12527"/>
                  </a:lnTo>
                  <a:cubicBezTo>
                    <a:pt x="113050" y="12813"/>
                    <a:pt x="114526" y="13086"/>
                    <a:pt x="115991" y="13325"/>
                  </a:cubicBezTo>
                  <a:cubicBezTo>
                    <a:pt x="117515" y="13563"/>
                    <a:pt x="118991" y="13753"/>
                    <a:pt x="120527" y="13872"/>
                  </a:cubicBezTo>
                  <a:cubicBezTo>
                    <a:pt x="121685" y="13963"/>
                    <a:pt x="122856" y="14020"/>
                    <a:pt x="124036" y="14020"/>
                  </a:cubicBezTo>
                  <a:cubicBezTo>
                    <a:pt x="124398" y="14020"/>
                    <a:pt x="124760" y="14014"/>
                    <a:pt x="125123" y="14003"/>
                  </a:cubicBezTo>
                  <a:cubicBezTo>
                    <a:pt x="128207" y="13920"/>
                    <a:pt x="131350" y="13444"/>
                    <a:pt x="134279" y="12289"/>
                  </a:cubicBezTo>
                  <a:cubicBezTo>
                    <a:pt x="135088" y="11979"/>
                    <a:pt x="135577" y="11122"/>
                    <a:pt x="135398" y="10241"/>
                  </a:cubicBezTo>
                  <a:cubicBezTo>
                    <a:pt x="135230" y="9371"/>
                    <a:pt x="134463" y="8778"/>
                    <a:pt x="133616" y="8778"/>
                  </a:cubicBezTo>
                  <a:cubicBezTo>
                    <a:pt x="133501" y="8778"/>
                    <a:pt x="133384" y="8789"/>
                    <a:pt x="133267" y="8812"/>
                  </a:cubicBezTo>
                  <a:lnTo>
                    <a:pt x="133219" y="8824"/>
                  </a:lnTo>
                  <a:cubicBezTo>
                    <a:pt x="131945" y="9080"/>
                    <a:pt x="130644" y="9193"/>
                    <a:pt x="129335" y="9193"/>
                  </a:cubicBezTo>
                  <a:cubicBezTo>
                    <a:pt x="128025" y="9193"/>
                    <a:pt x="126706" y="9080"/>
                    <a:pt x="125397" y="8884"/>
                  </a:cubicBezTo>
                  <a:cubicBezTo>
                    <a:pt x="124075" y="8693"/>
                    <a:pt x="122766" y="8419"/>
                    <a:pt x="121468" y="8074"/>
                  </a:cubicBezTo>
                  <a:cubicBezTo>
                    <a:pt x="120170" y="7741"/>
                    <a:pt x="118848" y="7336"/>
                    <a:pt x="117586" y="6907"/>
                  </a:cubicBezTo>
                  <a:cubicBezTo>
                    <a:pt x="116277" y="6455"/>
                    <a:pt x="114991" y="5967"/>
                    <a:pt x="113669" y="5455"/>
                  </a:cubicBezTo>
                  <a:lnTo>
                    <a:pt x="109645" y="3895"/>
                  </a:lnTo>
                  <a:cubicBezTo>
                    <a:pt x="106906" y="2847"/>
                    <a:pt x="104013" y="1835"/>
                    <a:pt x="100894" y="1097"/>
                  </a:cubicBezTo>
                  <a:cubicBezTo>
                    <a:pt x="100501" y="1014"/>
                    <a:pt x="100144" y="918"/>
                    <a:pt x="99703" y="835"/>
                  </a:cubicBezTo>
                  <a:lnTo>
                    <a:pt x="98465" y="609"/>
                  </a:lnTo>
                  <a:lnTo>
                    <a:pt x="97941" y="513"/>
                  </a:lnTo>
                  <a:lnTo>
                    <a:pt x="97679" y="466"/>
                  </a:lnTo>
                  <a:lnTo>
                    <a:pt x="97536" y="442"/>
                  </a:lnTo>
                  <a:lnTo>
                    <a:pt x="97477" y="430"/>
                  </a:lnTo>
                  <a:lnTo>
                    <a:pt x="97358" y="418"/>
                  </a:lnTo>
                  <a:lnTo>
                    <a:pt x="97322" y="418"/>
                  </a:lnTo>
                  <a:lnTo>
                    <a:pt x="96084" y="252"/>
                  </a:lnTo>
                  <a:cubicBezTo>
                    <a:pt x="94554" y="84"/>
                    <a:pt x="93015" y="0"/>
                    <a:pt x="91474"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3229550" y="4287275"/>
              <a:ext cx="1521350" cy="161350"/>
            </a:xfrm>
            <a:custGeom>
              <a:avLst/>
              <a:gdLst/>
              <a:ahLst/>
              <a:cxnLst/>
              <a:rect l="l" t="t" r="r" b="b"/>
              <a:pathLst>
                <a:path w="60854" h="6454" extrusionOk="0">
                  <a:moveTo>
                    <a:pt x="2632" y="0"/>
                  </a:moveTo>
                  <a:cubicBezTo>
                    <a:pt x="1180" y="0"/>
                    <a:pt x="1" y="1179"/>
                    <a:pt x="1" y="2631"/>
                  </a:cubicBezTo>
                  <a:lnTo>
                    <a:pt x="1" y="3822"/>
                  </a:lnTo>
                  <a:cubicBezTo>
                    <a:pt x="1" y="5263"/>
                    <a:pt x="1180" y="6453"/>
                    <a:pt x="2632" y="6453"/>
                  </a:cubicBezTo>
                  <a:lnTo>
                    <a:pt x="58222" y="6453"/>
                  </a:lnTo>
                  <a:cubicBezTo>
                    <a:pt x="59663" y="6453"/>
                    <a:pt x="60854" y="5263"/>
                    <a:pt x="60854" y="3822"/>
                  </a:cubicBezTo>
                  <a:lnTo>
                    <a:pt x="60854" y="2631"/>
                  </a:lnTo>
                  <a:cubicBezTo>
                    <a:pt x="60854" y="1214"/>
                    <a:pt x="59711" y="48"/>
                    <a:pt x="58306" y="12"/>
                  </a:cubicBezTo>
                  <a:cubicBezTo>
                    <a:pt x="58282" y="0"/>
                    <a:pt x="58246" y="0"/>
                    <a:pt x="58222"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2982200" y="4448600"/>
              <a:ext cx="2016050" cy="161050"/>
            </a:xfrm>
            <a:custGeom>
              <a:avLst/>
              <a:gdLst/>
              <a:ahLst/>
              <a:cxnLst/>
              <a:rect l="l" t="t" r="r" b="b"/>
              <a:pathLst>
                <a:path w="80642" h="6442" extrusionOk="0">
                  <a:moveTo>
                    <a:pt x="2632" y="0"/>
                  </a:moveTo>
                  <a:cubicBezTo>
                    <a:pt x="1179" y="0"/>
                    <a:pt x="1" y="1179"/>
                    <a:pt x="1" y="2620"/>
                  </a:cubicBezTo>
                  <a:lnTo>
                    <a:pt x="1" y="3822"/>
                  </a:lnTo>
                  <a:cubicBezTo>
                    <a:pt x="1" y="5263"/>
                    <a:pt x="1179" y="6441"/>
                    <a:pt x="2632" y="6441"/>
                  </a:cubicBezTo>
                  <a:lnTo>
                    <a:pt x="78010" y="6441"/>
                  </a:lnTo>
                  <a:cubicBezTo>
                    <a:pt x="79463" y="6441"/>
                    <a:pt x="80642" y="5263"/>
                    <a:pt x="80642" y="3822"/>
                  </a:cubicBezTo>
                  <a:lnTo>
                    <a:pt x="80642" y="2620"/>
                  </a:lnTo>
                  <a:cubicBezTo>
                    <a:pt x="80642" y="1179"/>
                    <a:pt x="79463" y="0"/>
                    <a:pt x="78010"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3612650" y="2929050"/>
              <a:ext cx="734025" cy="1358250"/>
            </a:xfrm>
            <a:custGeom>
              <a:avLst/>
              <a:gdLst/>
              <a:ahLst/>
              <a:cxnLst/>
              <a:rect l="l" t="t" r="r" b="b"/>
              <a:pathLst>
                <a:path w="29361" h="54330" extrusionOk="0">
                  <a:moveTo>
                    <a:pt x="9299" y="1"/>
                  </a:moveTo>
                  <a:cubicBezTo>
                    <a:pt x="9299" y="1"/>
                    <a:pt x="0" y="43518"/>
                    <a:pt x="9299" y="54329"/>
                  </a:cubicBezTo>
                  <a:lnTo>
                    <a:pt x="20908" y="54329"/>
                  </a:lnTo>
                  <a:cubicBezTo>
                    <a:pt x="21336" y="53829"/>
                    <a:pt x="21729" y="53269"/>
                    <a:pt x="22074" y="52626"/>
                  </a:cubicBezTo>
                  <a:cubicBezTo>
                    <a:pt x="29361" y="39601"/>
                    <a:pt x="20908" y="1"/>
                    <a:pt x="20908" y="1"/>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095150" y="2929050"/>
              <a:ext cx="251525" cy="1315675"/>
            </a:xfrm>
            <a:custGeom>
              <a:avLst/>
              <a:gdLst/>
              <a:ahLst/>
              <a:cxnLst/>
              <a:rect l="l" t="t" r="r" b="b"/>
              <a:pathLst>
                <a:path w="10061" h="52627" extrusionOk="0">
                  <a:moveTo>
                    <a:pt x="0" y="1"/>
                  </a:moveTo>
                  <a:cubicBezTo>
                    <a:pt x="6644" y="33136"/>
                    <a:pt x="2441" y="52567"/>
                    <a:pt x="2441" y="52567"/>
                  </a:cubicBezTo>
                  <a:lnTo>
                    <a:pt x="2774" y="52626"/>
                  </a:lnTo>
                  <a:cubicBezTo>
                    <a:pt x="10061" y="39601"/>
                    <a:pt x="1608" y="1"/>
                    <a:pt x="1608"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3861475" y="1824450"/>
              <a:ext cx="257500" cy="1104625"/>
            </a:xfrm>
            <a:custGeom>
              <a:avLst/>
              <a:gdLst/>
              <a:ahLst/>
              <a:cxnLst/>
              <a:rect l="l" t="t" r="r" b="b"/>
              <a:pathLst>
                <a:path w="10300" h="44185" extrusionOk="0">
                  <a:moveTo>
                    <a:pt x="5144" y="1"/>
                  </a:moveTo>
                  <a:cubicBezTo>
                    <a:pt x="2311" y="1"/>
                    <a:pt x="1" y="9883"/>
                    <a:pt x="1" y="22087"/>
                  </a:cubicBezTo>
                  <a:cubicBezTo>
                    <a:pt x="1" y="34291"/>
                    <a:pt x="2311" y="44185"/>
                    <a:pt x="5144" y="44185"/>
                  </a:cubicBezTo>
                  <a:cubicBezTo>
                    <a:pt x="6002" y="44185"/>
                    <a:pt x="6811" y="43292"/>
                    <a:pt x="7514" y="41720"/>
                  </a:cubicBezTo>
                  <a:cubicBezTo>
                    <a:pt x="9169" y="38041"/>
                    <a:pt x="10300" y="30624"/>
                    <a:pt x="10300" y="22087"/>
                  </a:cubicBezTo>
                  <a:cubicBezTo>
                    <a:pt x="10300" y="15574"/>
                    <a:pt x="9645" y="9716"/>
                    <a:pt x="8597" y="5668"/>
                  </a:cubicBezTo>
                  <a:cubicBezTo>
                    <a:pt x="7680" y="2144"/>
                    <a:pt x="6478" y="1"/>
                    <a:pt x="5144" y="1"/>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3990075" y="1966150"/>
              <a:ext cx="167300" cy="962925"/>
            </a:xfrm>
            <a:custGeom>
              <a:avLst/>
              <a:gdLst/>
              <a:ahLst/>
              <a:cxnLst/>
              <a:rect l="l" t="t" r="r" b="b"/>
              <a:pathLst>
                <a:path w="6692" h="38517" extrusionOk="0">
                  <a:moveTo>
                    <a:pt x="3453" y="0"/>
                  </a:moveTo>
                  <a:cubicBezTo>
                    <a:pt x="3024" y="72"/>
                    <a:pt x="2643" y="274"/>
                    <a:pt x="2322" y="655"/>
                  </a:cubicBezTo>
                  <a:cubicBezTo>
                    <a:pt x="2322" y="655"/>
                    <a:pt x="6692" y="21527"/>
                    <a:pt x="0" y="38517"/>
                  </a:cubicBezTo>
                  <a:lnTo>
                    <a:pt x="2370" y="36052"/>
                  </a:lnTo>
                  <a:cubicBezTo>
                    <a:pt x="4025" y="32373"/>
                    <a:pt x="5156" y="24956"/>
                    <a:pt x="5156" y="16419"/>
                  </a:cubicBezTo>
                  <a:cubicBezTo>
                    <a:pt x="5156" y="9906"/>
                    <a:pt x="4501" y="4048"/>
                    <a:pt x="3453" y="0"/>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3527800" y="4126225"/>
              <a:ext cx="924550" cy="161075"/>
            </a:xfrm>
            <a:custGeom>
              <a:avLst/>
              <a:gdLst/>
              <a:ahLst/>
              <a:cxnLst/>
              <a:rect l="l" t="t" r="r" b="b"/>
              <a:pathLst>
                <a:path w="36982" h="6443" extrusionOk="0">
                  <a:moveTo>
                    <a:pt x="2632" y="1"/>
                  </a:moveTo>
                  <a:cubicBezTo>
                    <a:pt x="1192" y="1"/>
                    <a:pt x="1" y="1180"/>
                    <a:pt x="1" y="2620"/>
                  </a:cubicBezTo>
                  <a:lnTo>
                    <a:pt x="1" y="3823"/>
                  </a:lnTo>
                  <a:cubicBezTo>
                    <a:pt x="1" y="5263"/>
                    <a:pt x="1192" y="6442"/>
                    <a:pt x="2632" y="6442"/>
                  </a:cubicBezTo>
                  <a:lnTo>
                    <a:pt x="34362" y="6442"/>
                  </a:lnTo>
                  <a:cubicBezTo>
                    <a:pt x="35803" y="6442"/>
                    <a:pt x="36982" y="5263"/>
                    <a:pt x="36982" y="3823"/>
                  </a:cubicBezTo>
                  <a:lnTo>
                    <a:pt x="36982" y="2620"/>
                  </a:lnTo>
                  <a:cubicBezTo>
                    <a:pt x="36982" y="1180"/>
                    <a:pt x="35803" y="1"/>
                    <a:pt x="34362"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1711813" y="3232185"/>
              <a:ext cx="1168325" cy="279525"/>
            </a:xfrm>
            <a:custGeom>
              <a:avLst/>
              <a:gdLst/>
              <a:ahLst/>
              <a:cxnLst/>
              <a:rect l="l" t="t" r="r" b="b"/>
              <a:pathLst>
                <a:path w="46733" h="11181" extrusionOk="0">
                  <a:moveTo>
                    <a:pt x="989" y="1"/>
                  </a:moveTo>
                  <a:cubicBezTo>
                    <a:pt x="346" y="1"/>
                    <a:pt x="1" y="739"/>
                    <a:pt x="405" y="1239"/>
                  </a:cubicBezTo>
                  <a:cubicBezTo>
                    <a:pt x="5168" y="7216"/>
                    <a:pt x="13669" y="11181"/>
                    <a:pt x="23361" y="11181"/>
                  </a:cubicBezTo>
                  <a:cubicBezTo>
                    <a:pt x="33064" y="11181"/>
                    <a:pt x="41577" y="7204"/>
                    <a:pt x="46340" y="1215"/>
                  </a:cubicBezTo>
                  <a:cubicBezTo>
                    <a:pt x="46733" y="727"/>
                    <a:pt x="46364" y="1"/>
                    <a:pt x="45733"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4983675" y="3522300"/>
              <a:ext cx="1168325" cy="279525"/>
            </a:xfrm>
            <a:custGeom>
              <a:avLst/>
              <a:gdLst/>
              <a:ahLst/>
              <a:cxnLst/>
              <a:rect l="l" t="t" r="r" b="b"/>
              <a:pathLst>
                <a:path w="46733" h="11181" extrusionOk="0">
                  <a:moveTo>
                    <a:pt x="989" y="1"/>
                  </a:moveTo>
                  <a:cubicBezTo>
                    <a:pt x="346" y="1"/>
                    <a:pt x="1" y="739"/>
                    <a:pt x="405" y="1239"/>
                  </a:cubicBezTo>
                  <a:cubicBezTo>
                    <a:pt x="3334" y="4906"/>
                    <a:pt x="7668" y="7823"/>
                    <a:pt x="12824" y="9526"/>
                  </a:cubicBezTo>
                  <a:lnTo>
                    <a:pt x="12859" y="9526"/>
                  </a:lnTo>
                  <a:cubicBezTo>
                    <a:pt x="16086" y="10598"/>
                    <a:pt x="19634" y="11181"/>
                    <a:pt x="23361" y="11181"/>
                  </a:cubicBezTo>
                  <a:cubicBezTo>
                    <a:pt x="33064" y="11181"/>
                    <a:pt x="41577" y="7204"/>
                    <a:pt x="46340" y="1215"/>
                  </a:cubicBezTo>
                  <a:cubicBezTo>
                    <a:pt x="46733" y="727"/>
                    <a:pt x="46364" y="1"/>
                    <a:pt x="45732"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3718300" y="1331250"/>
              <a:ext cx="543850" cy="723925"/>
            </a:xfrm>
            <a:custGeom>
              <a:avLst/>
              <a:gdLst/>
              <a:ahLst/>
              <a:cxnLst/>
              <a:rect l="l" t="t" r="r" b="b"/>
              <a:pathLst>
                <a:path w="21754" h="28957" extrusionOk="0">
                  <a:moveTo>
                    <a:pt x="10871" y="0"/>
                  </a:moveTo>
                  <a:cubicBezTo>
                    <a:pt x="10871" y="0"/>
                    <a:pt x="1" y="12061"/>
                    <a:pt x="1" y="18074"/>
                  </a:cubicBezTo>
                  <a:cubicBezTo>
                    <a:pt x="1" y="20550"/>
                    <a:pt x="822" y="22836"/>
                    <a:pt x="2227" y="24658"/>
                  </a:cubicBezTo>
                  <a:lnTo>
                    <a:pt x="2239" y="24670"/>
                  </a:lnTo>
                  <a:cubicBezTo>
                    <a:pt x="2977" y="25658"/>
                    <a:pt x="3894" y="26504"/>
                    <a:pt x="4918" y="27182"/>
                  </a:cubicBezTo>
                  <a:cubicBezTo>
                    <a:pt x="6633" y="28301"/>
                    <a:pt x="8681" y="28956"/>
                    <a:pt x="10871" y="28956"/>
                  </a:cubicBezTo>
                  <a:cubicBezTo>
                    <a:pt x="14407" y="28956"/>
                    <a:pt x="17551" y="27266"/>
                    <a:pt x="19527" y="24658"/>
                  </a:cubicBezTo>
                  <a:cubicBezTo>
                    <a:pt x="20920" y="22836"/>
                    <a:pt x="21754" y="20539"/>
                    <a:pt x="21754" y="18074"/>
                  </a:cubicBezTo>
                  <a:cubicBezTo>
                    <a:pt x="21754" y="17812"/>
                    <a:pt x="21730" y="17550"/>
                    <a:pt x="21694" y="17276"/>
                  </a:cubicBezTo>
                  <a:cubicBezTo>
                    <a:pt x="20861" y="11061"/>
                    <a:pt x="10871" y="0"/>
                    <a:pt x="10871" y="0"/>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3768025" y="2774875"/>
              <a:ext cx="444425" cy="308400"/>
            </a:xfrm>
            <a:custGeom>
              <a:avLst/>
              <a:gdLst/>
              <a:ahLst/>
              <a:cxnLst/>
              <a:rect l="l" t="t" r="r" b="b"/>
              <a:pathLst>
                <a:path w="17777" h="12336" extrusionOk="0">
                  <a:moveTo>
                    <a:pt x="8882" y="1"/>
                  </a:moveTo>
                  <a:cubicBezTo>
                    <a:pt x="3977" y="1"/>
                    <a:pt x="0" y="2763"/>
                    <a:pt x="0" y="6168"/>
                  </a:cubicBezTo>
                  <a:cubicBezTo>
                    <a:pt x="0" y="8728"/>
                    <a:pt x="2239" y="10919"/>
                    <a:pt x="5441" y="11847"/>
                  </a:cubicBezTo>
                  <a:lnTo>
                    <a:pt x="5453" y="11847"/>
                  </a:lnTo>
                  <a:cubicBezTo>
                    <a:pt x="6501" y="12157"/>
                    <a:pt x="7668" y="12335"/>
                    <a:pt x="8882" y="12335"/>
                  </a:cubicBezTo>
                  <a:cubicBezTo>
                    <a:pt x="13800" y="12335"/>
                    <a:pt x="17776" y="9573"/>
                    <a:pt x="17776" y="6168"/>
                  </a:cubicBezTo>
                  <a:cubicBezTo>
                    <a:pt x="17776" y="4739"/>
                    <a:pt x="17074" y="3418"/>
                    <a:pt x="15883" y="2370"/>
                  </a:cubicBezTo>
                  <a:cubicBezTo>
                    <a:pt x="14264" y="929"/>
                    <a:pt x="11728" y="1"/>
                    <a:pt x="8882"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3851075" y="1685150"/>
              <a:ext cx="278325" cy="278350"/>
            </a:xfrm>
            <a:custGeom>
              <a:avLst/>
              <a:gdLst/>
              <a:ahLst/>
              <a:cxnLst/>
              <a:rect l="l" t="t" r="r" b="b"/>
              <a:pathLst>
                <a:path w="11133" h="11134" fill="none" extrusionOk="0">
                  <a:moveTo>
                    <a:pt x="11132" y="5573"/>
                  </a:moveTo>
                  <a:cubicBezTo>
                    <a:pt x="11132" y="8645"/>
                    <a:pt x="8632" y="11133"/>
                    <a:pt x="5560" y="11133"/>
                  </a:cubicBezTo>
                  <a:cubicBezTo>
                    <a:pt x="2488" y="11133"/>
                    <a:pt x="0" y="8645"/>
                    <a:pt x="0" y="5573"/>
                  </a:cubicBezTo>
                  <a:cubicBezTo>
                    <a:pt x="0" y="2501"/>
                    <a:pt x="2488" y="1"/>
                    <a:pt x="5560" y="1"/>
                  </a:cubicBezTo>
                  <a:cubicBezTo>
                    <a:pt x="8632" y="1"/>
                    <a:pt x="11132" y="2501"/>
                    <a:pt x="11132" y="5573"/>
                  </a:cubicBezTo>
                  <a:close/>
                </a:path>
              </a:pathLst>
            </a:custGeom>
            <a:noFill/>
            <a:ln w="116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5305066" y="3501381"/>
              <a:ext cx="846849" cy="279525"/>
            </a:xfrm>
            <a:custGeom>
              <a:avLst/>
              <a:gdLst/>
              <a:ahLst/>
              <a:cxnLst/>
              <a:rect l="l" t="t" r="r" b="b"/>
              <a:pathLst>
                <a:path w="33874" h="11181" extrusionOk="0">
                  <a:moveTo>
                    <a:pt x="30826" y="1"/>
                  </a:moveTo>
                  <a:cubicBezTo>
                    <a:pt x="23261" y="8524"/>
                    <a:pt x="13356" y="10169"/>
                    <a:pt x="6834"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3"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2023324" y="3251166"/>
              <a:ext cx="846849" cy="279525"/>
            </a:xfrm>
            <a:custGeom>
              <a:avLst/>
              <a:gdLst/>
              <a:ahLst/>
              <a:cxnLst/>
              <a:rect l="l" t="t" r="r" b="b"/>
              <a:pathLst>
                <a:path w="33874" h="11181" extrusionOk="0">
                  <a:moveTo>
                    <a:pt x="30838" y="1"/>
                  </a:moveTo>
                  <a:cubicBezTo>
                    <a:pt x="23266" y="8524"/>
                    <a:pt x="13357" y="10169"/>
                    <a:pt x="6835"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4"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3904350" y="2834100"/>
              <a:ext cx="308100" cy="249175"/>
            </a:xfrm>
            <a:custGeom>
              <a:avLst/>
              <a:gdLst/>
              <a:ahLst/>
              <a:cxnLst/>
              <a:rect l="l" t="t" r="r" b="b"/>
              <a:pathLst>
                <a:path w="12324" h="9967" extrusionOk="0">
                  <a:moveTo>
                    <a:pt x="10430" y="1"/>
                  </a:moveTo>
                  <a:lnTo>
                    <a:pt x="10430" y="1"/>
                  </a:lnTo>
                  <a:cubicBezTo>
                    <a:pt x="10811" y="1275"/>
                    <a:pt x="10942" y="2846"/>
                    <a:pt x="10418" y="4561"/>
                  </a:cubicBezTo>
                  <a:cubicBezTo>
                    <a:pt x="9049" y="9026"/>
                    <a:pt x="238" y="9466"/>
                    <a:pt x="0" y="9478"/>
                  </a:cubicBezTo>
                  <a:cubicBezTo>
                    <a:pt x="1048" y="9788"/>
                    <a:pt x="2215" y="9966"/>
                    <a:pt x="3429" y="9966"/>
                  </a:cubicBezTo>
                  <a:cubicBezTo>
                    <a:pt x="8347" y="9966"/>
                    <a:pt x="12323" y="7204"/>
                    <a:pt x="12323" y="3799"/>
                  </a:cubicBezTo>
                  <a:cubicBezTo>
                    <a:pt x="12323" y="2370"/>
                    <a:pt x="11621" y="1049"/>
                    <a:pt x="10430"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3774275" y="1947700"/>
              <a:ext cx="432225" cy="183375"/>
            </a:xfrm>
            <a:custGeom>
              <a:avLst/>
              <a:gdLst/>
              <a:ahLst/>
              <a:cxnLst/>
              <a:rect l="l" t="t" r="r" b="b"/>
              <a:pathLst>
                <a:path w="17289" h="7335" extrusionOk="0">
                  <a:moveTo>
                    <a:pt x="17288" y="0"/>
                  </a:moveTo>
                  <a:cubicBezTo>
                    <a:pt x="15312" y="2608"/>
                    <a:pt x="12168" y="4298"/>
                    <a:pt x="8632" y="4298"/>
                  </a:cubicBezTo>
                  <a:cubicBezTo>
                    <a:pt x="6442" y="4298"/>
                    <a:pt x="4394" y="3643"/>
                    <a:pt x="2679" y="2524"/>
                  </a:cubicBezTo>
                  <a:cubicBezTo>
                    <a:pt x="1655" y="1846"/>
                    <a:pt x="738" y="1000"/>
                    <a:pt x="0" y="12"/>
                  </a:cubicBezTo>
                  <a:cubicBezTo>
                    <a:pt x="310" y="310"/>
                    <a:pt x="7858" y="7334"/>
                    <a:pt x="17288" y="0"/>
                  </a:cubicBezTo>
                  <a:close/>
                </a:path>
              </a:pathLst>
            </a:custGeom>
            <a:solidFill>
              <a:srgbClr val="000000"/>
            </a:solidFill>
            <a:ln w="3875" cap="flat" cmpd="sng">
              <a:solidFill>
                <a:srgbClr val="F3787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576;p31"/>
          <p:cNvSpPr txBox="1">
            <a:spLocks/>
          </p:cNvSpPr>
          <p:nvPr/>
        </p:nvSpPr>
        <p:spPr>
          <a:xfrm>
            <a:off x="864750" y="1505299"/>
            <a:ext cx="4498200" cy="1810247"/>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r>
              <a:rPr lang="vi-VN" sz="2000" dirty="0">
                <a:latin typeface="+mj-lt"/>
              </a:rPr>
              <a:t> Những con đường chủ yếu để</a:t>
            </a:r>
            <a:r>
              <a:rPr lang="en-US" sz="2000" dirty="0">
                <a:latin typeface="+mj-lt"/>
              </a:rPr>
              <a:t> </a:t>
            </a:r>
            <a:r>
              <a:rPr lang="en-US" sz="2000" dirty="0" err="1">
                <a:latin typeface="+mj-lt"/>
              </a:rPr>
              <a:t>sản</a:t>
            </a:r>
            <a:r>
              <a:rPr lang="en-US" sz="2000" dirty="0">
                <a:latin typeface="+mj-lt"/>
              </a:rPr>
              <a:t> </a:t>
            </a:r>
            <a:r>
              <a:rPr lang="en-US" sz="2000" dirty="0" err="1">
                <a:latin typeface="+mj-lt"/>
              </a:rPr>
              <a:t>xuất</a:t>
            </a:r>
            <a:r>
              <a:rPr lang="vi-VN" sz="2000" dirty="0">
                <a:latin typeface="+mj-lt"/>
              </a:rPr>
              <a:t>  ra giá trị thặng dư tuyệt đối:  </a:t>
            </a:r>
          </a:p>
          <a:p>
            <a:pPr marL="742950" lvl="1" indent="-285750">
              <a:buClr>
                <a:schemeClr val="dk1"/>
              </a:buClr>
              <a:buSzPts val="1100"/>
            </a:pPr>
            <a:r>
              <a:rPr lang="vi-VN" sz="2000" dirty="0">
                <a:latin typeface="+mj-lt"/>
              </a:rPr>
              <a:t>Tăng thời gian làm việc trong 1 ngày, tháng, năm… </a:t>
            </a:r>
          </a:p>
          <a:p>
            <a:pPr marL="742950" lvl="1" indent="-285750">
              <a:buClr>
                <a:schemeClr val="dk1"/>
              </a:buClr>
              <a:buSzPts val="1100"/>
            </a:pPr>
            <a:r>
              <a:rPr lang="vi-VN" sz="2000" dirty="0">
                <a:latin typeface="+mj-lt"/>
              </a:rPr>
              <a:t>Tăng cường độ lao động. </a:t>
            </a:r>
          </a:p>
        </p:txBody>
      </p:sp>
    </p:spTree>
    <p:extLst>
      <p:ext uri="{BB962C8B-B14F-4D97-AF65-F5344CB8AC3E}">
        <p14:creationId xmlns:p14="http://schemas.microsoft.com/office/powerpoint/2010/main" val="2810657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67761" y="1414522"/>
            <a:ext cx="4498200" cy="1512900"/>
          </a:xfrm>
        </p:spPr>
        <p:txBody>
          <a:bodyPr/>
          <a:lstStyle/>
          <a:p>
            <a:r>
              <a:rPr lang="en-US" sz="1800" dirty="0" err="1">
                <a:latin typeface="Times New Roman" panose="02020603050405020304" pitchFamily="18" charset="0"/>
                <a:cs typeface="Times New Roman" panose="02020603050405020304" pitchFamily="18" charset="0"/>
              </a:rPr>
              <a:t>Rút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ngắn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yếu</a:t>
            </a:r>
            <a:r>
              <a:rPr lang="en-US" sz="1800" dirty="0">
                <a:latin typeface="Times New Roman" panose="02020603050405020304" pitchFamily="18" charset="0"/>
                <a:cs typeface="Times New Roman" panose="02020603050405020304" pitchFamily="18" charset="0"/>
              </a:rPr>
              <a:t>.</a:t>
            </a:r>
          </a:p>
          <a:p>
            <a:r>
              <a:rPr lang="en-US" sz="1800" dirty="0" err="1">
                <a:latin typeface="Times New Roman" panose="02020603050405020304" pitchFamily="18" charset="0"/>
                <a:cs typeface="Times New Roman" panose="02020603050405020304" pitchFamily="18" charset="0"/>
              </a:rPr>
              <a:t>Độ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ngày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a:t>
            </a:r>
          </a:p>
        </p:txBody>
      </p:sp>
      <p:sp>
        <p:nvSpPr>
          <p:cNvPr id="3" name="Title 2"/>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xuất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thặng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tương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đối</a:t>
            </a:r>
            <a:endParaRPr lang="en-US" b="1"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EB7C49AF-6B49-485B-B7F1-695C5307274A}"/>
              </a:ext>
            </a:extLst>
          </p:cNvPr>
          <p:cNvCxnSpPr>
            <a:cxnSpLocks/>
          </p:cNvCxnSpPr>
          <p:nvPr/>
        </p:nvCxnSpPr>
        <p:spPr>
          <a:xfrm flipV="1">
            <a:off x="2058644" y="3022688"/>
            <a:ext cx="1332256" cy="3099"/>
          </a:xfrm>
          <a:prstGeom prst="line">
            <a:avLst/>
          </a:prstGeom>
          <a:ln w="38100">
            <a:solidFill>
              <a:srgbClr val="F999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9EAA09-46A5-4D48-A12D-CF21BD59B21B}"/>
              </a:ext>
            </a:extLst>
          </p:cNvPr>
          <p:cNvCxnSpPr>
            <a:cxnSpLocks/>
          </p:cNvCxnSpPr>
          <p:nvPr/>
        </p:nvCxnSpPr>
        <p:spPr>
          <a:xfrm>
            <a:off x="2058644" y="3242850"/>
            <a:ext cx="1332256"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267;p29">
            <a:extLst>
              <a:ext uri="{FF2B5EF4-FFF2-40B4-BE49-F238E27FC236}">
                <a16:creationId xmlns:a16="http://schemas.microsoft.com/office/drawing/2014/main" id="{87D757C4-BD58-4796-A3C3-C7F99AFAB769}"/>
              </a:ext>
            </a:extLst>
          </p:cNvPr>
          <p:cNvSpPr txBox="1">
            <a:spLocks/>
          </p:cNvSpPr>
          <p:nvPr/>
        </p:nvSpPr>
        <p:spPr>
          <a:xfrm>
            <a:off x="2058644" y="3374398"/>
            <a:ext cx="155985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dirty="0" err="1">
                <a:solidFill>
                  <a:schemeClr val="bg1">
                    <a:lumMod val="50000"/>
                  </a:schemeClr>
                </a:solidFill>
                <a:latin typeface="Amatic SC" panose="020B0604020202020204" charset="-79"/>
                <a:cs typeface="Amatic SC" panose="020B0604020202020204" charset="-79"/>
              </a:rPr>
              <a:t>cần</a:t>
            </a:r>
            <a:r>
              <a:rPr lang="en-US" sz="2800" b="1" dirty="0">
                <a:solidFill>
                  <a:schemeClr val="bg1">
                    <a:lumMod val="50000"/>
                  </a:schemeClr>
                </a:solidFill>
                <a:latin typeface="Amatic SC" panose="020B0604020202020204" charset="-79"/>
                <a:cs typeface="Amatic SC" panose="020B0604020202020204" charset="-79"/>
              </a:rPr>
              <a:t> </a:t>
            </a:r>
            <a:r>
              <a:rPr lang="en-US" sz="2800" b="1" dirty="0" err="1">
                <a:solidFill>
                  <a:schemeClr val="bg1">
                    <a:lumMod val="50000"/>
                  </a:schemeClr>
                </a:solidFill>
                <a:latin typeface="Amatic SC" panose="020B0604020202020204" charset="-79"/>
                <a:cs typeface="Amatic SC" panose="020B0604020202020204" charset="-79"/>
              </a:rPr>
              <a:t>thiết</a:t>
            </a:r>
            <a:r>
              <a:rPr lang="en-US" sz="2800" b="1" dirty="0">
                <a:solidFill>
                  <a:schemeClr val="bg1">
                    <a:lumMod val="50000"/>
                  </a:schemeClr>
                </a:solidFill>
                <a:latin typeface="Amatic SC" panose="020B0604020202020204" charset="-79"/>
                <a:cs typeface="Amatic SC" panose="020B0604020202020204" charset="-79"/>
              </a:rPr>
              <a:t>: 2h</a:t>
            </a:r>
            <a:endParaRPr lang="en" sz="2800" b="1" dirty="0">
              <a:solidFill>
                <a:schemeClr val="bg1">
                  <a:lumMod val="50000"/>
                </a:schemeClr>
              </a:solidFill>
              <a:latin typeface="Amatic SC" panose="020B0604020202020204" charset="-79"/>
              <a:cs typeface="Amatic SC" panose="020B0604020202020204" charset="-79"/>
            </a:endParaRPr>
          </a:p>
        </p:txBody>
      </p:sp>
      <p:sp>
        <p:nvSpPr>
          <p:cNvPr id="9" name="Google Shape;267;p29">
            <a:extLst>
              <a:ext uri="{FF2B5EF4-FFF2-40B4-BE49-F238E27FC236}">
                <a16:creationId xmlns:a16="http://schemas.microsoft.com/office/drawing/2014/main" id="{87D757C4-BD58-4796-A3C3-C7F99AFAB769}"/>
              </a:ext>
            </a:extLst>
          </p:cNvPr>
          <p:cNvSpPr txBox="1">
            <a:spLocks/>
          </p:cNvSpPr>
          <p:nvPr/>
        </p:nvSpPr>
        <p:spPr>
          <a:xfrm>
            <a:off x="1957010" y="2478366"/>
            <a:ext cx="155985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dirty="0" err="1">
                <a:solidFill>
                  <a:srgbClr val="F99900"/>
                </a:solidFill>
                <a:latin typeface="Amatic SC" panose="020B0604020202020204" charset="-79"/>
                <a:cs typeface="Amatic SC" panose="020B0604020202020204" charset="-79"/>
              </a:rPr>
              <a:t>thặng</a:t>
            </a:r>
            <a:r>
              <a:rPr lang="en-US" sz="2800" b="1" dirty="0">
                <a:solidFill>
                  <a:schemeClr val="bg1">
                    <a:lumMod val="50000"/>
                  </a:schemeClr>
                </a:solidFill>
                <a:latin typeface="Amatic SC" panose="020B0604020202020204" charset="-79"/>
                <a:cs typeface="Amatic SC" panose="020B0604020202020204" charset="-79"/>
              </a:rPr>
              <a:t> </a:t>
            </a:r>
            <a:r>
              <a:rPr lang="en-US" sz="2800" b="1" dirty="0" err="1">
                <a:solidFill>
                  <a:srgbClr val="F99900"/>
                </a:solidFill>
                <a:latin typeface="Amatic SC" panose="020B0604020202020204" charset="-79"/>
                <a:cs typeface="Amatic SC" panose="020B0604020202020204" charset="-79"/>
              </a:rPr>
              <a:t>dư</a:t>
            </a:r>
            <a:r>
              <a:rPr lang="en-US" sz="2800" b="1" dirty="0">
                <a:solidFill>
                  <a:srgbClr val="F99900"/>
                </a:solidFill>
                <a:latin typeface="Amatic SC" panose="020B0604020202020204" charset="-79"/>
                <a:cs typeface="Amatic SC" panose="020B0604020202020204" charset="-79"/>
              </a:rPr>
              <a:t>: 8h</a:t>
            </a:r>
            <a:endParaRPr lang="en" sz="2800" b="1" dirty="0">
              <a:solidFill>
                <a:srgbClr val="F99900"/>
              </a:solidFill>
              <a:latin typeface="Amatic SC" panose="020B0604020202020204" charset="-79"/>
              <a:cs typeface="Amatic SC" panose="020B0604020202020204" charset="-79"/>
            </a:endParaRPr>
          </a:p>
        </p:txBody>
      </p:sp>
      <mc:AlternateContent xmlns:mc="http://schemas.openxmlformats.org/markup-compatibility/2006" xmlns:a14="http://schemas.microsoft.com/office/drawing/2010/main">
        <mc:Choice Requires="a14">
          <p:sp>
            <p:nvSpPr>
              <p:cNvPr id="10" name="Text Placeholder 1"/>
              <p:cNvSpPr txBox="1">
                <a:spLocks/>
              </p:cNvSpPr>
              <p:nvPr/>
            </p:nvSpPr>
            <p:spPr>
              <a:xfrm>
                <a:off x="3516862" y="2803288"/>
                <a:ext cx="5093737" cy="879124"/>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None/>
                </a:pPr>
                <a:r>
                  <a:rPr lang="en-US" sz="1800" dirty="0" err="1">
                    <a:latin typeface="Times New Roman" panose="02020603050405020304" pitchFamily="18" charset="0"/>
                    <a:cs typeface="Times New Roman" panose="02020603050405020304" pitchFamily="18" charset="0"/>
                  </a:rPr>
                  <a:t>Tỷ</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thặng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dư</a:t>
                </a:r>
                <a:r>
                  <a:rPr lang="en-US" sz="1800" dirty="0">
                    <a:latin typeface="Times New Roman" panose="02020603050405020304" pitchFamily="18" charset="0"/>
                    <a:cs typeface="Times New Roman" panose="02020603050405020304" pitchFamily="18" charset="0"/>
                  </a:rPr>
                  <a:t>: m’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100</m:t>
                    </m:r>
                    <m:r>
                      <a:rPr lang="en-US" sz="1800" b="0" i="1" smtClean="0">
                        <a:latin typeface="Cambria Math" panose="02040503050406030204" pitchFamily="18" charset="0"/>
                      </a:rPr>
                      <m:t>%=</m:t>
                    </m:r>
                    <m:r>
                      <a:rPr lang="en-US" sz="1800" b="0" i="1" smtClean="0">
                        <a:latin typeface="Cambria Math" panose="02040503050406030204" pitchFamily="18" charset="0"/>
                      </a:rPr>
                      <m:t>400</m:t>
                    </m:r>
                    <m:r>
                      <a:rPr lang="en-US" sz="1800" b="0" i="1" smtClean="0">
                        <a:latin typeface="Cambria Math" panose="02040503050406030204" pitchFamily="18" charset="0"/>
                      </a:rPr>
                      <m:t>%</m:t>
                    </m:r>
                  </m:oMath>
                </a14:m>
                <a:endParaRPr lang="en-US" sz="1800" b="0" dirty="0">
                  <a:latin typeface="Times New Roman" panose="02020603050405020304" pitchFamily="18" charset="0"/>
                  <a:cs typeface="Times New Roman" panose="02020603050405020304" pitchFamily="18" charset="0"/>
                </a:endParaRPr>
              </a:p>
              <a:p>
                <a:pPr marL="127000" indent="0">
                  <a:buNone/>
                </a:pPr>
                <a:endParaRPr lang="en-US" dirty="0"/>
              </a:p>
            </p:txBody>
          </p:sp>
        </mc:Choice>
        <mc:Fallback xmlns="">
          <p:sp>
            <p:nvSpPr>
              <p:cNvPr id="10" name="Text Placeholder 1"/>
              <p:cNvSpPr txBox="1">
                <a:spLocks noRot="1" noChangeAspect="1" noMove="1" noResize="1" noEditPoints="1" noAdjustHandles="1" noChangeArrowheads="1" noChangeShapeType="1" noTextEdit="1"/>
              </p:cNvSpPr>
              <p:nvPr/>
            </p:nvSpPr>
            <p:spPr>
              <a:xfrm>
                <a:off x="3516862" y="2803288"/>
                <a:ext cx="5093737" cy="87912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4392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349043" y="1666875"/>
            <a:ext cx="6709107" cy="2812324"/>
          </a:xfrm>
        </p:spPr>
        <p:txBody>
          <a:bodyPr/>
          <a:lstStyle/>
          <a:p>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biệt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hóa</a:t>
            </a:r>
            <a:r>
              <a:rPr lang="en-US" sz="1800" dirty="0">
                <a:latin typeface="Times New Roman" panose="02020603050405020304" pitchFamily="18" charset="0"/>
                <a:cs typeface="Times New Roman" panose="02020603050405020304" pitchFamily="18" charset="0"/>
              </a:rPr>
              <a:t> &lt;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hội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hóa</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nghiệp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mình</a:t>
            </a:r>
            <a:r>
              <a:rPr 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giảm</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giá</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trị</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cá</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biệt</a:t>
            </a:r>
            <a:r>
              <a:rPr lang="en-US" sz="1800" dirty="0">
                <a:latin typeface="Times New Roman" panose="02020603050405020304" pitchFamily="18" charset="0"/>
                <a:cs typeface="Times New Roman" panose="02020603050405020304" pitchFamily="18" charset="0"/>
                <a:sym typeface="Wingdings" panose="05000000000000000000" pitchFamily="2" charset="2"/>
              </a:rPr>
              <a:t>.</a:t>
            </a:r>
          </a:p>
          <a:p>
            <a:r>
              <a:rPr lang="en-US" sz="1800" dirty="0" err="1">
                <a:latin typeface="Times New Roman" panose="02020603050405020304" pitchFamily="18" charset="0"/>
                <a:cs typeface="Times New Roman" panose="02020603050405020304" pitchFamily="18" charset="0"/>
                <a:sym typeface="Wingdings" panose="05000000000000000000" pitchFamily="2" charset="2"/>
              </a:rPr>
              <a:t>Tính</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chất</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p>
          <a:p>
            <a:pPr lvl="1"/>
            <a:r>
              <a:rPr lang="en-US" sz="1800" dirty="0" err="1">
                <a:latin typeface="Times New Roman" panose="02020603050405020304" pitchFamily="18" charset="0"/>
                <a:cs typeface="Times New Roman" panose="02020603050405020304" pitchFamily="18" charset="0"/>
                <a:sym typeface="Wingdings" panose="05000000000000000000" pitchFamily="2" charset="2"/>
              </a:rPr>
              <a:t>Tạm</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thời</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đối</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với</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mỗi</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nhà</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tư</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bản</a:t>
            </a:r>
            <a:r>
              <a:rPr lang="en-US" sz="1800" dirty="0">
                <a:latin typeface="Times New Roman" panose="02020603050405020304" pitchFamily="18" charset="0"/>
                <a:cs typeface="Times New Roman" panose="02020603050405020304" pitchFamily="18" charset="0"/>
                <a:sym typeface="Wingdings" panose="05000000000000000000" pitchFamily="2" charset="2"/>
              </a:rPr>
              <a:t>.</a:t>
            </a:r>
          </a:p>
          <a:p>
            <a:pPr lvl="1"/>
            <a:r>
              <a:rPr lang="en-US" sz="1800" dirty="0" err="1">
                <a:latin typeface="Times New Roman" panose="02020603050405020304" pitchFamily="18" charset="0"/>
                <a:cs typeface="Times New Roman" panose="02020603050405020304" pitchFamily="18" charset="0"/>
                <a:sym typeface="Wingdings" panose="05000000000000000000" pitchFamily="2" charset="2"/>
              </a:rPr>
              <a:t>Phổ</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biến</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với</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xã</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hội</a:t>
            </a:r>
            <a:r>
              <a:rPr lang="en-US" sz="1800" dirty="0">
                <a:latin typeface="Times New Roman" panose="02020603050405020304" pitchFamily="18" charset="0"/>
                <a:cs typeface="Times New Roman" panose="02020603050405020304" pitchFamily="18" charset="0"/>
                <a:sym typeface="Wingdings" panose="05000000000000000000" pitchFamily="2" charset="2"/>
              </a:rPr>
              <a:t>.</a:t>
            </a:r>
          </a:p>
          <a:p>
            <a:pPr lvl="1"/>
            <a:r>
              <a:rPr lang="en-US" sz="1800" dirty="0" err="1">
                <a:latin typeface="Times New Roman" panose="02020603050405020304" pitchFamily="18" charset="0"/>
                <a:cs typeface="Times New Roman" panose="02020603050405020304" pitchFamily="18" charset="0"/>
                <a:sym typeface="Wingdings" panose="05000000000000000000" pitchFamily="2" charset="2"/>
              </a:rPr>
              <a:t>Là</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biến</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tướng</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của</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giá</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trị</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thặng</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dư</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tương</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đối</a:t>
            </a:r>
            <a:r>
              <a:rPr lang="en-US" sz="1800" dirty="0">
                <a:latin typeface="Times New Roman" panose="02020603050405020304" pitchFamily="18" charset="0"/>
                <a:cs typeface="Times New Roman" panose="02020603050405020304" pitchFamily="18" charset="0"/>
                <a:sym typeface="Wingdings" panose="05000000000000000000" pitchFamily="2" charset="2"/>
              </a:rPr>
              <a:t>.</a:t>
            </a:r>
            <a:endParaRPr lang="en-US"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thặng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siêu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ngạch</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9681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0"/>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566" name="Google Shape;566;p20"/>
          <p:cNvSpPr txBox="1"/>
          <p:nvPr/>
        </p:nvSpPr>
        <p:spPr>
          <a:xfrm>
            <a:off x="966175" y="866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accent1"/>
                </a:solidFill>
              </a:rPr>
              <a:t>Sự vận động của đồng tiền thông thường </a:t>
            </a:r>
            <a:endParaRPr sz="2000" b="1" dirty="0">
              <a:solidFill>
                <a:schemeClr val="accent1"/>
              </a:solidFill>
            </a:endParaRPr>
          </a:p>
        </p:txBody>
      </p:sp>
      <p:sp>
        <p:nvSpPr>
          <p:cNvPr id="567" name="Google Shape;567;p20"/>
          <p:cNvSpPr txBox="1"/>
          <p:nvPr/>
        </p:nvSpPr>
        <p:spPr>
          <a:xfrm>
            <a:off x="966175" y="1548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83838"/>
                </a:solidFill>
                <a:highlight>
                  <a:srgbClr val="FFFFFF"/>
                </a:highlight>
              </a:rPr>
              <a:t>Trong lưu thông hàng hóa đơn giản: </a:t>
            </a:r>
            <a:endParaRPr sz="1800">
              <a:solidFill>
                <a:srgbClr val="383838"/>
              </a:solidFill>
              <a:highlight>
                <a:srgbClr val="FFFFFF"/>
              </a:highlight>
            </a:endParaRPr>
          </a:p>
          <a:p>
            <a:pPr marL="457200" lvl="0" indent="-342900" algn="l" rtl="0">
              <a:spcBef>
                <a:spcPts val="0"/>
              </a:spcBef>
              <a:spcAft>
                <a:spcPts val="0"/>
              </a:spcAft>
              <a:buClr>
                <a:srgbClr val="383838"/>
              </a:buClr>
              <a:buSzPts val="1800"/>
              <a:buChar char="-"/>
            </a:pPr>
            <a:r>
              <a:rPr lang="en" sz="1800">
                <a:solidFill>
                  <a:srgbClr val="383838"/>
                </a:solidFill>
                <a:highlight>
                  <a:srgbClr val="FFFFFF"/>
                </a:highlight>
              </a:rPr>
              <a:t>tiền được vận động theo công thức H-T-H (hàng - tiền - hàng).</a:t>
            </a:r>
            <a:endParaRPr sz="1800">
              <a:solidFill>
                <a:srgbClr val="383838"/>
              </a:solidFill>
              <a:highlight>
                <a:srgbClr val="FFFFFF"/>
              </a:highlight>
            </a:endParaRPr>
          </a:p>
          <a:p>
            <a:pPr marL="0" lvl="0" indent="0" algn="l" rtl="0">
              <a:spcBef>
                <a:spcPts val="0"/>
              </a:spcBef>
              <a:spcAft>
                <a:spcPts val="0"/>
              </a:spcAft>
              <a:buNone/>
            </a:pPr>
            <a:endParaRPr sz="1150">
              <a:solidFill>
                <a:srgbClr val="383838"/>
              </a:solidFill>
              <a:highlight>
                <a:srgbClr val="FFFFFF"/>
              </a:highlight>
            </a:endParaRPr>
          </a:p>
          <a:p>
            <a:pPr marL="0" lvl="0" indent="0" algn="l" rtl="0">
              <a:spcBef>
                <a:spcPts val="0"/>
              </a:spcBef>
              <a:spcAft>
                <a:spcPts val="0"/>
              </a:spcAft>
              <a:buNone/>
            </a:pPr>
            <a:endParaRPr sz="1150">
              <a:solidFill>
                <a:srgbClr val="383838"/>
              </a:solidFill>
              <a:highlight>
                <a:srgbClr val="FFFFFF"/>
              </a:highlight>
            </a:endParaRPr>
          </a:p>
        </p:txBody>
      </p:sp>
      <p:pic>
        <p:nvPicPr>
          <p:cNvPr id="568" name="Google Shape;568;p20"/>
          <p:cNvPicPr preferRelativeResize="0"/>
          <p:nvPr/>
        </p:nvPicPr>
        <p:blipFill>
          <a:blip r:embed="rId3">
            <a:alphaModFix/>
          </a:blip>
          <a:stretch>
            <a:fillRect/>
          </a:stretch>
        </p:blipFill>
        <p:spPr>
          <a:xfrm>
            <a:off x="2898075" y="2519175"/>
            <a:ext cx="3479288" cy="2319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D8E48-8BE4-4F89-921C-2BC7EA095D25}"/>
              </a:ext>
            </a:extLst>
          </p:cNvPr>
          <p:cNvSpPr>
            <a:spLocks noGrp="1"/>
          </p:cNvSpPr>
          <p:nvPr>
            <p:ph type="ctrTitle"/>
          </p:nvPr>
        </p:nvSpPr>
        <p:spPr/>
        <p:txBody>
          <a:bodyPr/>
          <a:lstStyle/>
          <a:p>
            <a:r>
              <a:rPr lang="en-US" b="1" dirty="0">
                <a:latin typeface="Times New Roman" panose="02020603050405020304" pitchFamily="18" charset="0"/>
                <a:cs typeface="Times New Roman" panose="02020603050405020304" pitchFamily="18" charset="0"/>
              </a:rPr>
              <a:t>2. </a:t>
            </a:r>
            <a:r>
              <a:rPr lang="en-US" b="1" dirty="0" err="1">
                <a:latin typeface="Times New Roman" panose="02020603050405020304" pitchFamily="18" charset="0"/>
                <a:cs typeface="Times New Roman" panose="02020603050405020304" pitchFamily="18" charset="0"/>
              </a:rPr>
              <a:t>Tích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lũy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bản</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7171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75" y="1013125"/>
            <a:ext cx="4464844" cy="4193381"/>
          </a:xfrm>
          <a:prstGeom prst="rect">
            <a:avLst/>
          </a:prstGeom>
          <a:ln>
            <a:noFill/>
          </a:ln>
          <a:effectLst>
            <a:softEdge rad="112500"/>
          </a:effectLst>
        </p:spPr>
      </p:pic>
      <p:sp>
        <p:nvSpPr>
          <p:cNvPr id="4" name="Text Placeholder 3">
            <a:extLst>
              <a:ext uri="{FF2B5EF4-FFF2-40B4-BE49-F238E27FC236}">
                <a16:creationId xmlns:a16="http://schemas.microsoft.com/office/drawing/2014/main" id="{EEB9F7AC-9FD9-4C25-B3A6-436E4C7F701C}"/>
              </a:ext>
            </a:extLst>
          </p:cNvPr>
          <p:cNvSpPr>
            <a:spLocks noGrp="1"/>
          </p:cNvSpPr>
          <p:nvPr>
            <p:ph type="body" sz="quarter" idx="11"/>
          </p:nvPr>
        </p:nvSpPr>
        <p:spPr>
          <a:xfrm>
            <a:off x="1039596" y="211138"/>
            <a:ext cx="5773262" cy="732803"/>
          </a:xfrm>
        </p:spPr>
        <p:txBody>
          <a:bodyPr>
            <a:normAutofit/>
          </a:bodyPr>
          <a:lstStyle/>
          <a:p>
            <a:r>
              <a:rPr lang="en-US" sz="2600" b="1" dirty="0">
                <a:latin typeface="Times New Roman" panose="02020603050405020304" pitchFamily="18" charset="0"/>
                <a:cs typeface="Times New Roman" panose="02020603050405020304" pitchFamily="18" charset="0"/>
              </a:rPr>
              <a:t>2.1. </a:t>
            </a:r>
            <a:r>
              <a:rPr lang="en-US" sz="2600" b="1" dirty="0" err="1">
                <a:latin typeface="Times New Roman" panose="02020603050405020304" pitchFamily="18" charset="0"/>
                <a:cs typeface="Times New Roman" panose="02020603050405020304" pitchFamily="18" charset="0"/>
              </a:rPr>
              <a:t>Thực</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chất</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của</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tích</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lũy</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tư</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bản</a:t>
            </a:r>
            <a:endParaRPr lang="en-US" sz="26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EEB60AB-0B5B-4B4F-8F57-73A2EC9F18D7}"/>
              </a:ext>
            </a:extLst>
          </p:cNvPr>
          <p:cNvSpPr txBox="1"/>
          <p:nvPr/>
        </p:nvSpPr>
        <p:spPr>
          <a:xfrm>
            <a:off x="3872657" y="1697460"/>
            <a:ext cx="5027627" cy="873572"/>
          </a:xfrm>
          <a:prstGeom prst="rect">
            <a:avLst/>
          </a:prstGeom>
          <a:noFill/>
        </p:spPr>
        <p:txBody>
          <a:bodyPr wrap="square" rtlCol="0">
            <a:spAutoFit/>
          </a:bodyPr>
          <a:lstStyle/>
          <a:p>
            <a:pPr>
              <a:lnSpc>
                <a:spcPct val="150000"/>
              </a:lnSpc>
            </a:pP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Tái</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sản</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suất</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là</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quá</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trình</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sản</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suất</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được</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lặp</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đi</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lặp</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lại</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và</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tiếp</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diễn</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một</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cách</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liên</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tục</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không</a:t>
            </a:r>
            <a:r>
              <a:rPr lang="en-US"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800" dirty="0" err="1">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rPr>
              <a:t>ngừng</a:t>
            </a:r>
            <a:endParaRPr lang="id-ID" sz="1800" dirty="0">
              <a:solidFill>
                <a:schemeClr val="bg2">
                  <a:lumMod val="50000"/>
                </a:schemeClr>
              </a:solidFill>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689A5A63-D4E6-4806-96A4-8FD5E1399213}"/>
              </a:ext>
            </a:extLst>
          </p:cNvPr>
          <p:cNvSpPr txBox="1"/>
          <p:nvPr/>
        </p:nvSpPr>
        <p:spPr>
          <a:xfrm>
            <a:off x="3926227" y="1232391"/>
            <a:ext cx="3719159" cy="498663"/>
          </a:xfrm>
          <a:prstGeom prst="rect">
            <a:avLst/>
          </a:prstGeom>
          <a:noFill/>
        </p:spPr>
        <p:txBody>
          <a:bodyPr wrap="square" rtlCol="0">
            <a:spAutoFit/>
          </a:bodyPr>
          <a:lstStyle/>
          <a:p>
            <a:pPr>
              <a:lnSpc>
                <a:spcPct val="150000"/>
              </a:lnSpc>
            </a:pPr>
            <a:r>
              <a:rPr lang="en-US" sz="2000" b="1" dirty="0" err="1">
                <a:latin typeface="Times New Roman" panose="02020603050405020304" pitchFamily="18" charset="0"/>
                <a:ea typeface="Open Sans Light" panose="020B0306030504020204" pitchFamily="34" charset="0"/>
                <a:cs typeface="Times New Roman" panose="02020603050405020304" pitchFamily="18" charset="0"/>
              </a:rPr>
              <a:t>Tái</a:t>
            </a:r>
            <a:r>
              <a:rPr lang="en-US" sz="2000" b="1" dirty="0">
                <a:latin typeface="Times New Roman" panose="02020603050405020304" pitchFamily="18" charset="0"/>
                <a:ea typeface="Open Sans Light" panose="020B0306030504020204" pitchFamily="34" charset="0"/>
                <a:cs typeface="Times New Roman" panose="02020603050405020304" pitchFamily="18" charset="0"/>
              </a:rPr>
              <a:t> </a:t>
            </a:r>
            <a:r>
              <a:rPr lang="en-US" sz="2000" b="1" dirty="0" err="1">
                <a:latin typeface="Times New Roman" panose="02020603050405020304" pitchFamily="18" charset="0"/>
                <a:ea typeface="Open Sans Light" panose="020B0306030504020204" pitchFamily="34" charset="0"/>
                <a:cs typeface="Times New Roman" panose="02020603050405020304" pitchFamily="18" charset="0"/>
              </a:rPr>
              <a:t>sản</a:t>
            </a:r>
            <a:r>
              <a:rPr lang="en-US" sz="2000" b="1" dirty="0">
                <a:latin typeface="Times New Roman" panose="02020603050405020304" pitchFamily="18" charset="0"/>
                <a:ea typeface="Open Sans Light" panose="020B0306030504020204" pitchFamily="34" charset="0"/>
                <a:cs typeface="Times New Roman" panose="02020603050405020304" pitchFamily="18" charset="0"/>
              </a:rPr>
              <a:t> </a:t>
            </a:r>
            <a:r>
              <a:rPr lang="en-US" sz="2000" b="1" dirty="0" err="1">
                <a:latin typeface="Times New Roman" panose="02020603050405020304" pitchFamily="18" charset="0"/>
                <a:ea typeface="Open Sans Light" panose="020B0306030504020204" pitchFamily="34" charset="0"/>
                <a:cs typeface="Times New Roman" panose="02020603050405020304" pitchFamily="18" charset="0"/>
              </a:rPr>
              <a:t>suất</a:t>
            </a:r>
            <a:r>
              <a:rPr lang="en-US" sz="2000" b="1" dirty="0">
                <a:latin typeface="Times New Roman" panose="02020603050405020304" pitchFamily="18" charset="0"/>
                <a:ea typeface="Open Sans Light" panose="020B0306030504020204" pitchFamily="34" charset="0"/>
                <a:cs typeface="Times New Roman" panose="02020603050405020304" pitchFamily="18" charset="0"/>
              </a:rPr>
              <a:t> </a:t>
            </a:r>
            <a:r>
              <a:rPr lang="en-US" sz="2000" b="1" dirty="0" err="1">
                <a:latin typeface="Times New Roman" panose="02020603050405020304" pitchFamily="18" charset="0"/>
                <a:ea typeface="Open Sans Light" panose="020B0306030504020204" pitchFamily="34" charset="0"/>
                <a:cs typeface="Times New Roman" panose="02020603050405020304" pitchFamily="18" charset="0"/>
              </a:rPr>
              <a:t>là</a:t>
            </a:r>
            <a:r>
              <a:rPr lang="en-US" sz="2000" b="1" dirty="0">
                <a:latin typeface="Times New Roman" panose="02020603050405020304" pitchFamily="18" charset="0"/>
                <a:ea typeface="Open Sans Light" panose="020B0306030504020204" pitchFamily="34" charset="0"/>
                <a:cs typeface="Times New Roman" panose="02020603050405020304" pitchFamily="18" charset="0"/>
              </a:rPr>
              <a:t> </a:t>
            </a:r>
            <a:r>
              <a:rPr lang="en-US" sz="2000" b="1" dirty="0" err="1">
                <a:latin typeface="Times New Roman" panose="02020603050405020304" pitchFamily="18" charset="0"/>
                <a:ea typeface="Open Sans Light" panose="020B0306030504020204" pitchFamily="34" charset="0"/>
                <a:cs typeface="Times New Roman" panose="02020603050405020304" pitchFamily="18" charset="0"/>
              </a:rPr>
              <a:t>gì</a:t>
            </a:r>
            <a:r>
              <a:rPr lang="en-US" sz="2000" b="1" dirty="0">
                <a:latin typeface="Times New Roman" panose="02020603050405020304" pitchFamily="18" charset="0"/>
                <a:ea typeface="Open Sans Light" panose="020B0306030504020204" pitchFamily="34" charset="0"/>
                <a:cs typeface="Times New Roman" panose="02020603050405020304" pitchFamily="18" charset="0"/>
              </a:rPr>
              <a:t>?</a:t>
            </a:r>
            <a:endParaRPr lang="id-ID" sz="2000" b="1"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25" name="Freeform: Shape 3">
            <a:extLst>
              <a:ext uri="{FF2B5EF4-FFF2-40B4-BE49-F238E27FC236}">
                <a16:creationId xmlns:a16="http://schemas.microsoft.com/office/drawing/2014/main" id="{75B84D75-DF6A-4A1D-8F87-79B8E2F2A98F}"/>
              </a:ext>
            </a:extLst>
          </p:cNvPr>
          <p:cNvSpPr/>
          <p:nvPr/>
        </p:nvSpPr>
        <p:spPr>
          <a:xfrm>
            <a:off x="4902994" y="3028162"/>
            <a:ext cx="1183185" cy="1232128"/>
          </a:xfrm>
          <a:custGeom>
            <a:avLst/>
            <a:gdLst>
              <a:gd name="connsiteX0" fmla="*/ 242503 w 1454988"/>
              <a:gd name="connsiteY0" fmla="*/ 0 h 1454988"/>
              <a:gd name="connsiteX1" fmla="*/ 1212485 w 1454988"/>
              <a:gd name="connsiteY1" fmla="*/ 0 h 1454988"/>
              <a:gd name="connsiteX2" fmla="*/ 1454988 w 1454988"/>
              <a:gd name="connsiteY2" fmla="*/ 242503 h 1454988"/>
              <a:gd name="connsiteX3" fmla="*/ 1454988 w 1454988"/>
              <a:gd name="connsiteY3" fmla="*/ 809583 h 1454988"/>
              <a:gd name="connsiteX4" fmla="*/ 1365442 w 1454988"/>
              <a:gd name="connsiteY4" fmla="*/ 818610 h 1454988"/>
              <a:gd name="connsiteX5" fmla="*/ 818610 w 1454988"/>
              <a:gd name="connsiteY5" fmla="*/ 1365442 h 1454988"/>
              <a:gd name="connsiteX6" fmla="*/ 809583 w 1454988"/>
              <a:gd name="connsiteY6" fmla="*/ 1454988 h 1454988"/>
              <a:gd name="connsiteX7" fmla="*/ 242503 w 1454988"/>
              <a:gd name="connsiteY7" fmla="*/ 1454988 h 1454988"/>
              <a:gd name="connsiteX8" fmla="*/ 0 w 1454988"/>
              <a:gd name="connsiteY8" fmla="*/ 1212485 h 1454988"/>
              <a:gd name="connsiteX9" fmla="*/ 0 w 1454988"/>
              <a:gd name="connsiteY9" fmla="*/ 242503 h 1454988"/>
              <a:gd name="connsiteX10" fmla="*/ 242503 w 1454988"/>
              <a:gd name="connsiteY10" fmla="*/ 0 h 145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4988" h="1454988">
                <a:moveTo>
                  <a:pt x="242503" y="0"/>
                </a:moveTo>
                <a:lnTo>
                  <a:pt x="1212485" y="0"/>
                </a:lnTo>
                <a:cubicBezTo>
                  <a:pt x="1346416" y="0"/>
                  <a:pt x="1454988" y="108572"/>
                  <a:pt x="1454988" y="242503"/>
                </a:cubicBezTo>
                <a:lnTo>
                  <a:pt x="1454988" y="809583"/>
                </a:lnTo>
                <a:lnTo>
                  <a:pt x="1365442" y="818610"/>
                </a:lnTo>
                <a:cubicBezTo>
                  <a:pt x="1090964" y="874777"/>
                  <a:pt x="874777" y="1090964"/>
                  <a:pt x="818610" y="1365442"/>
                </a:cubicBezTo>
                <a:lnTo>
                  <a:pt x="809583" y="1454988"/>
                </a:lnTo>
                <a:lnTo>
                  <a:pt x="242503" y="1454988"/>
                </a:lnTo>
                <a:cubicBezTo>
                  <a:pt x="108572" y="1454988"/>
                  <a:pt x="0" y="1346416"/>
                  <a:pt x="0" y="1212485"/>
                </a:cubicBezTo>
                <a:lnTo>
                  <a:pt x="0" y="242503"/>
                </a:lnTo>
                <a:cubicBezTo>
                  <a:pt x="0" y="108572"/>
                  <a:pt x="108572" y="0"/>
                  <a:pt x="242503" y="0"/>
                </a:cubicBezTo>
                <a:close/>
              </a:path>
            </a:pathLst>
          </a:custGeom>
          <a:gradFill>
            <a:gsLst>
              <a:gs pos="0">
                <a:schemeClr val="accent1"/>
              </a:gs>
              <a:gs pos="100000">
                <a:schemeClr val="accent2"/>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26" name="Freeform: Shape 2">
            <a:extLst>
              <a:ext uri="{FF2B5EF4-FFF2-40B4-BE49-F238E27FC236}">
                <a16:creationId xmlns:a16="http://schemas.microsoft.com/office/drawing/2014/main" id="{968351C6-6B42-4AF5-9E34-C8395EF63F89}"/>
              </a:ext>
            </a:extLst>
          </p:cNvPr>
          <p:cNvSpPr/>
          <p:nvPr/>
        </p:nvSpPr>
        <p:spPr>
          <a:xfrm>
            <a:off x="6166443" y="3028162"/>
            <a:ext cx="1263448" cy="1232128"/>
          </a:xfrm>
          <a:custGeom>
            <a:avLst/>
            <a:gdLst>
              <a:gd name="connsiteX0" fmla="*/ 242503 w 1454988"/>
              <a:gd name="connsiteY0" fmla="*/ 0 h 1454988"/>
              <a:gd name="connsiteX1" fmla="*/ 1212485 w 1454988"/>
              <a:gd name="connsiteY1" fmla="*/ 0 h 1454988"/>
              <a:gd name="connsiteX2" fmla="*/ 1454988 w 1454988"/>
              <a:gd name="connsiteY2" fmla="*/ 242503 h 1454988"/>
              <a:gd name="connsiteX3" fmla="*/ 1454988 w 1454988"/>
              <a:gd name="connsiteY3" fmla="*/ 1212485 h 1454988"/>
              <a:gd name="connsiteX4" fmla="*/ 1212485 w 1454988"/>
              <a:gd name="connsiteY4" fmla="*/ 1454988 h 1454988"/>
              <a:gd name="connsiteX5" fmla="*/ 645406 w 1454988"/>
              <a:gd name="connsiteY5" fmla="*/ 1454988 h 1454988"/>
              <a:gd name="connsiteX6" fmla="*/ 636379 w 1454988"/>
              <a:gd name="connsiteY6" fmla="*/ 1365443 h 1454988"/>
              <a:gd name="connsiteX7" fmla="*/ 89547 w 1454988"/>
              <a:gd name="connsiteY7" fmla="*/ 818611 h 1454988"/>
              <a:gd name="connsiteX8" fmla="*/ 0 w 1454988"/>
              <a:gd name="connsiteY8" fmla="*/ 809584 h 1454988"/>
              <a:gd name="connsiteX9" fmla="*/ 0 w 1454988"/>
              <a:gd name="connsiteY9" fmla="*/ 242503 h 1454988"/>
              <a:gd name="connsiteX10" fmla="*/ 242503 w 1454988"/>
              <a:gd name="connsiteY10" fmla="*/ 0 h 145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4988" h="1454988">
                <a:moveTo>
                  <a:pt x="242503" y="0"/>
                </a:moveTo>
                <a:lnTo>
                  <a:pt x="1212485" y="0"/>
                </a:lnTo>
                <a:cubicBezTo>
                  <a:pt x="1346416" y="0"/>
                  <a:pt x="1454988" y="108572"/>
                  <a:pt x="1454988" y="242503"/>
                </a:cubicBezTo>
                <a:lnTo>
                  <a:pt x="1454988" y="1212485"/>
                </a:lnTo>
                <a:cubicBezTo>
                  <a:pt x="1454988" y="1346416"/>
                  <a:pt x="1346416" y="1454988"/>
                  <a:pt x="1212485" y="1454988"/>
                </a:cubicBezTo>
                <a:lnTo>
                  <a:pt x="645406" y="1454988"/>
                </a:lnTo>
                <a:lnTo>
                  <a:pt x="636379" y="1365443"/>
                </a:lnTo>
                <a:cubicBezTo>
                  <a:pt x="580213" y="1090965"/>
                  <a:pt x="364025" y="874778"/>
                  <a:pt x="89547" y="818611"/>
                </a:cubicBezTo>
                <a:lnTo>
                  <a:pt x="0" y="809584"/>
                </a:lnTo>
                <a:lnTo>
                  <a:pt x="0" y="242503"/>
                </a:lnTo>
                <a:cubicBezTo>
                  <a:pt x="0" y="108572"/>
                  <a:pt x="108572" y="0"/>
                  <a:pt x="242503" y="0"/>
                </a:cubicBezTo>
                <a:close/>
              </a:path>
            </a:pathLst>
          </a:custGeom>
          <a:gradFill>
            <a:gsLst>
              <a:gs pos="0">
                <a:schemeClr val="accent2"/>
              </a:gs>
              <a:gs pos="100000">
                <a:schemeClr val="accent3"/>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18" name="TextBox 17">
            <a:extLst>
              <a:ext uri="{FF2B5EF4-FFF2-40B4-BE49-F238E27FC236}">
                <a16:creationId xmlns:a16="http://schemas.microsoft.com/office/drawing/2014/main" id="{D247DABF-F53A-4E9D-9749-6A03F8B3AD5B}"/>
              </a:ext>
            </a:extLst>
          </p:cNvPr>
          <p:cNvSpPr txBox="1"/>
          <p:nvPr/>
        </p:nvSpPr>
        <p:spPr>
          <a:xfrm>
            <a:off x="4962821" y="3142165"/>
            <a:ext cx="861717" cy="956609"/>
          </a:xfrm>
          <a:prstGeom prst="rect">
            <a:avLst/>
          </a:prstGeom>
          <a:noFill/>
        </p:spPr>
        <p:txBody>
          <a:bodyPr wrap="square" rtlCol="0">
            <a:spAutoFit/>
          </a:bodyPr>
          <a:lstStyle/>
          <a:p>
            <a:pPr algn="ctr">
              <a:lnSpc>
                <a:spcPct val="150000"/>
              </a:lnSpc>
            </a:pPr>
            <a:r>
              <a:rPr lang="en-US" sz="1300" b="1" dirty="0" err="1">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Tái</a:t>
            </a:r>
            <a:r>
              <a:rPr lang="en-US" sz="1300" b="1" dirty="0">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300" b="1" dirty="0" err="1">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sản</a:t>
            </a:r>
            <a:r>
              <a:rPr lang="en-US" sz="1300" b="1" dirty="0">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300" b="1" dirty="0" err="1">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xuất</a:t>
            </a:r>
            <a:r>
              <a:rPr lang="en-US" sz="1300" b="1" dirty="0">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300" b="1" dirty="0" err="1">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giản</a:t>
            </a:r>
            <a:r>
              <a:rPr lang="en-US" sz="1300" b="1" dirty="0">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300" b="1" dirty="0" err="1">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đơn</a:t>
            </a:r>
            <a:endParaRPr lang="id-ID" sz="1300" b="1" dirty="0">
              <a:solidFill>
                <a:schemeClr val="bg1"/>
              </a:solidFill>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77BB3FDE-B920-43EE-AC36-7F89766DE5E2}"/>
              </a:ext>
            </a:extLst>
          </p:cNvPr>
          <p:cNvSpPr txBox="1"/>
          <p:nvPr/>
        </p:nvSpPr>
        <p:spPr>
          <a:xfrm>
            <a:off x="6368552" y="3073116"/>
            <a:ext cx="977044" cy="956609"/>
          </a:xfrm>
          <a:prstGeom prst="rect">
            <a:avLst/>
          </a:prstGeom>
          <a:noFill/>
        </p:spPr>
        <p:txBody>
          <a:bodyPr wrap="square" rtlCol="0">
            <a:spAutoFit/>
          </a:bodyPr>
          <a:lstStyle/>
          <a:p>
            <a:pPr algn="ctr">
              <a:lnSpc>
                <a:spcPct val="150000"/>
              </a:lnSpc>
            </a:pPr>
            <a:r>
              <a:rPr lang="en-US" sz="1300" b="1" dirty="0" err="1">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Tái</a:t>
            </a:r>
            <a:r>
              <a:rPr lang="en-US" sz="1300" b="1" dirty="0">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300" b="1" dirty="0" err="1">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sản</a:t>
            </a:r>
            <a:r>
              <a:rPr lang="en-US" sz="1300" b="1" dirty="0">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300" b="1" dirty="0" err="1">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suất</a:t>
            </a:r>
            <a:r>
              <a:rPr lang="en-US" sz="1300" b="1" dirty="0">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300" b="1" dirty="0" err="1">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mở</a:t>
            </a:r>
            <a:r>
              <a:rPr lang="en-US" sz="1300" b="1" dirty="0">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300" b="1" dirty="0" err="1">
                <a:solidFill>
                  <a:schemeClr val="bg1"/>
                </a:solidFill>
                <a:latin typeface="Times New Roman" panose="02020603050405020304" pitchFamily="18" charset="0"/>
                <a:ea typeface="Open Sans Light" panose="020B0306030504020204" pitchFamily="34" charset="0"/>
                <a:cs typeface="Times New Roman" panose="02020603050405020304" pitchFamily="18" charset="0"/>
              </a:rPr>
              <a:t>rộng</a:t>
            </a:r>
            <a:endParaRPr lang="id-ID" sz="1300" b="1" dirty="0">
              <a:solidFill>
                <a:schemeClr val="bg1"/>
              </a:solidFill>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27" name="Oval 26">
            <a:extLst>
              <a:ext uri="{FF2B5EF4-FFF2-40B4-BE49-F238E27FC236}">
                <a16:creationId xmlns:a16="http://schemas.microsoft.com/office/drawing/2014/main" id="{2B9398EE-8F19-4308-9F61-EBD067707483}"/>
              </a:ext>
            </a:extLst>
          </p:cNvPr>
          <p:cNvSpPr/>
          <p:nvPr/>
        </p:nvSpPr>
        <p:spPr>
          <a:xfrm>
            <a:off x="5673889" y="3828769"/>
            <a:ext cx="977044" cy="97704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9" name="TextBox 28">
            <a:extLst>
              <a:ext uri="{FF2B5EF4-FFF2-40B4-BE49-F238E27FC236}">
                <a16:creationId xmlns:a16="http://schemas.microsoft.com/office/drawing/2014/main" id="{D247DABF-F53A-4E9D-9749-6A03F8B3AD5B}"/>
              </a:ext>
            </a:extLst>
          </p:cNvPr>
          <p:cNvSpPr txBox="1"/>
          <p:nvPr/>
        </p:nvSpPr>
        <p:spPr>
          <a:xfrm>
            <a:off x="5731552" y="3944469"/>
            <a:ext cx="861717" cy="547137"/>
          </a:xfrm>
          <a:prstGeom prst="rect">
            <a:avLst/>
          </a:prstGeom>
          <a:noFill/>
        </p:spPr>
        <p:txBody>
          <a:bodyPr wrap="square" rtlCol="0">
            <a:spAutoFit/>
          </a:bodyPr>
          <a:lstStyle/>
          <a:p>
            <a:pPr algn="ctr">
              <a:lnSpc>
                <a:spcPct val="150000"/>
              </a:lnSpc>
            </a:pPr>
            <a:r>
              <a:rPr lang="en-US" sz="1050" b="1" dirty="0" err="1">
                <a:ea typeface="Open Sans Light" panose="020B0306030504020204" pitchFamily="34" charset="0"/>
                <a:cs typeface="Open Sans Light" panose="020B0306030504020204" pitchFamily="34" charset="0"/>
              </a:rPr>
              <a:t>Phân</a:t>
            </a:r>
            <a:endParaRPr lang="en-US" sz="1050" b="1" dirty="0">
              <a:ea typeface="Open Sans Light" panose="020B0306030504020204" pitchFamily="34" charset="0"/>
              <a:cs typeface="Open Sans Light" panose="020B0306030504020204" pitchFamily="34" charset="0"/>
            </a:endParaRPr>
          </a:p>
          <a:p>
            <a:pPr algn="ctr">
              <a:lnSpc>
                <a:spcPct val="150000"/>
              </a:lnSpc>
            </a:pPr>
            <a:r>
              <a:rPr lang="en-US" sz="1050" b="1" dirty="0" err="1">
                <a:ea typeface="Open Sans Light" panose="020B0306030504020204" pitchFamily="34" charset="0"/>
                <a:cs typeface="Open Sans Light" panose="020B0306030504020204" pitchFamily="34" charset="0"/>
              </a:rPr>
              <a:t>Loại</a:t>
            </a:r>
            <a:endParaRPr lang="id-ID" sz="1050" b="1" dirty="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84572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p:bldP spid="15" grpId="0"/>
      <p:bldP spid="25" grpId="0" animBg="1"/>
      <p:bldP spid="26" grpId="0" animBg="1"/>
      <p:bldP spid="18" grpId="0"/>
      <p:bldP spid="21" grpId="0"/>
      <p:bldP spid="27" grpId="0" animBg="1"/>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119"/>
            <a:ext cx="4193381" cy="4193381"/>
          </a:xfrm>
          <a:prstGeom prst="rect">
            <a:avLst/>
          </a:prstGeom>
        </p:spPr>
      </p:pic>
      <p:sp>
        <p:nvSpPr>
          <p:cNvPr id="4" name="Text Placeholder 3">
            <a:extLst>
              <a:ext uri="{FF2B5EF4-FFF2-40B4-BE49-F238E27FC236}">
                <a16:creationId xmlns:a16="http://schemas.microsoft.com/office/drawing/2014/main" id="{EEB9F7AC-9FD9-4C25-B3A6-436E4C7F701C}"/>
              </a:ext>
            </a:extLst>
          </p:cNvPr>
          <p:cNvSpPr>
            <a:spLocks noGrp="1"/>
          </p:cNvSpPr>
          <p:nvPr>
            <p:ph type="body" sz="quarter" idx="11"/>
          </p:nvPr>
        </p:nvSpPr>
        <p:spPr>
          <a:xfrm>
            <a:off x="1877695" y="173165"/>
            <a:ext cx="5773262" cy="732803"/>
          </a:xfrm>
        </p:spPr>
        <p:txBody>
          <a:bodyPr>
            <a:normAutofit/>
          </a:bodyPr>
          <a:lstStyle/>
          <a:p>
            <a:r>
              <a:rPr lang="en-US" sz="2600" b="1" dirty="0" err="1">
                <a:latin typeface="Times New Roman" panose="02020603050405020304" pitchFamily="18" charset="0"/>
                <a:cs typeface="Times New Roman" panose="02020603050405020304" pitchFamily="18" charset="0"/>
              </a:rPr>
              <a:t>Thực</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chất</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của</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tích</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lũy</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tư</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bản</a:t>
            </a:r>
            <a:endParaRPr lang="en-US" sz="2600" b="1"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524783C5-8163-484B-BF97-6B3D88292F10}"/>
              </a:ext>
            </a:extLst>
          </p:cNvPr>
          <p:cNvSpPr/>
          <p:nvPr/>
        </p:nvSpPr>
        <p:spPr>
          <a:xfrm>
            <a:off x="-710109" y="-529211"/>
            <a:ext cx="1420218" cy="1420218"/>
          </a:xfrm>
          <a:prstGeom prst="ellipse">
            <a:avLst/>
          </a:prstGeom>
          <a:gradFill>
            <a:gsLst>
              <a:gs pos="0">
                <a:schemeClr val="accent1"/>
              </a:gs>
              <a:gs pos="100000">
                <a:schemeClr val="accent2"/>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Oval 5">
            <a:extLst>
              <a:ext uri="{FF2B5EF4-FFF2-40B4-BE49-F238E27FC236}">
                <a16:creationId xmlns:a16="http://schemas.microsoft.com/office/drawing/2014/main" id="{68E04DE9-F2F5-4A20-A6EA-C3385952FF4F}"/>
              </a:ext>
            </a:extLst>
          </p:cNvPr>
          <p:cNvSpPr/>
          <p:nvPr/>
        </p:nvSpPr>
        <p:spPr>
          <a:xfrm>
            <a:off x="8900284" y="4899784"/>
            <a:ext cx="487433" cy="487433"/>
          </a:xfrm>
          <a:prstGeom prst="ellipse">
            <a:avLst/>
          </a:prstGeom>
          <a:gradFill>
            <a:gsLst>
              <a:gs pos="0">
                <a:schemeClr val="accent1"/>
              </a:gs>
              <a:gs pos="100000">
                <a:schemeClr val="accent2"/>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TextBox 13">
            <a:extLst>
              <a:ext uri="{FF2B5EF4-FFF2-40B4-BE49-F238E27FC236}">
                <a16:creationId xmlns:a16="http://schemas.microsoft.com/office/drawing/2014/main" id="{AEEB60AB-0B5B-4B4F-8F57-73A2EC9F18D7}"/>
              </a:ext>
            </a:extLst>
          </p:cNvPr>
          <p:cNvSpPr txBox="1"/>
          <p:nvPr/>
        </p:nvSpPr>
        <p:spPr>
          <a:xfrm>
            <a:off x="4258420" y="1809490"/>
            <a:ext cx="3792587" cy="923330"/>
          </a:xfrm>
          <a:prstGeom prst="rect">
            <a:avLst/>
          </a:prstGeom>
          <a:noFill/>
        </p:spPr>
        <p:txBody>
          <a:bodyPr wrap="square" rtlCol="0">
            <a:spAutoFit/>
          </a:bodyPr>
          <a:lstStyle/>
          <a:p>
            <a:r>
              <a:rPr lang="vi-VN" sz="1800" dirty="0">
                <a:solidFill>
                  <a:schemeClr val="bg2">
                    <a:lumMod val="50000"/>
                  </a:schemeClr>
                </a:solidFill>
                <a:latin typeface="+mj-lt"/>
              </a:rPr>
              <a:t>Tái sản xuất giản đơn là quá trình tái sản xuất được lặp lại với quy mô </a:t>
            </a:r>
            <a:r>
              <a:rPr lang="vi-VN" sz="1800" b="1" dirty="0">
                <a:solidFill>
                  <a:srgbClr val="C00000"/>
                </a:solidFill>
                <a:latin typeface="+mj-lt"/>
              </a:rPr>
              <a:t>như cũ</a:t>
            </a:r>
            <a:r>
              <a:rPr lang="vi-VN" sz="1800" dirty="0">
                <a:solidFill>
                  <a:schemeClr val="bg2">
                    <a:lumMod val="50000"/>
                  </a:schemeClr>
                </a:solidFill>
                <a:latin typeface="+mj-lt"/>
              </a:rPr>
              <a:t>. </a:t>
            </a:r>
            <a:endParaRPr lang="en-US" sz="1800" dirty="0">
              <a:solidFill>
                <a:schemeClr val="bg2">
                  <a:lumMod val="50000"/>
                </a:schemeClr>
              </a:solidFill>
              <a:latin typeface="+mj-lt"/>
            </a:endParaRPr>
          </a:p>
        </p:txBody>
      </p:sp>
      <p:sp>
        <p:nvSpPr>
          <p:cNvPr id="16" name="TextBox 15">
            <a:extLst>
              <a:ext uri="{FF2B5EF4-FFF2-40B4-BE49-F238E27FC236}">
                <a16:creationId xmlns:a16="http://schemas.microsoft.com/office/drawing/2014/main" id="{AEEB60AB-0B5B-4B4F-8F57-73A2EC9F18D7}"/>
              </a:ext>
            </a:extLst>
          </p:cNvPr>
          <p:cNvSpPr txBox="1"/>
          <p:nvPr/>
        </p:nvSpPr>
        <p:spPr>
          <a:xfrm>
            <a:off x="4258420" y="2713012"/>
            <a:ext cx="3792587" cy="923330"/>
          </a:xfrm>
          <a:prstGeom prst="rect">
            <a:avLst/>
          </a:prstGeom>
          <a:noFill/>
        </p:spPr>
        <p:txBody>
          <a:bodyPr wrap="square" rtlCol="0">
            <a:spAutoFit/>
          </a:bodyPr>
          <a:lstStyle/>
          <a:p>
            <a:r>
              <a:rPr lang="vi-VN" sz="1800" dirty="0">
                <a:solidFill>
                  <a:schemeClr val="bg2">
                    <a:lumMod val="50000"/>
                  </a:schemeClr>
                </a:solidFill>
                <a:latin typeface="+mj-lt"/>
              </a:rPr>
              <a:t>Tái sản xuất mở rộng là quá trình sản xuất được lặp lại với quy mô </a:t>
            </a:r>
            <a:r>
              <a:rPr lang="vi-VN" sz="1800" b="1" dirty="0">
                <a:solidFill>
                  <a:srgbClr val="FF0000"/>
                </a:solidFill>
                <a:latin typeface="+mj-lt"/>
              </a:rPr>
              <a:t>lớn hơn </a:t>
            </a:r>
            <a:r>
              <a:rPr lang="vi-VN" sz="1800" dirty="0">
                <a:solidFill>
                  <a:schemeClr val="bg2">
                    <a:lumMod val="50000"/>
                  </a:schemeClr>
                </a:solidFill>
                <a:latin typeface="+mj-lt"/>
              </a:rPr>
              <a:t>trước.</a:t>
            </a:r>
            <a:endParaRPr lang="en-US" sz="1800" dirty="0">
              <a:solidFill>
                <a:schemeClr val="bg2">
                  <a:lumMod val="50000"/>
                </a:schemeClr>
              </a:solidFill>
              <a:latin typeface="+mj-lt"/>
            </a:endParaRPr>
          </a:p>
        </p:txBody>
      </p:sp>
    </p:spTree>
    <p:extLst>
      <p:ext uri="{BB962C8B-B14F-4D97-AF65-F5344CB8AC3E}">
        <p14:creationId xmlns:p14="http://schemas.microsoft.com/office/powerpoint/2010/main" val="335461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50119"/>
            <a:ext cx="4193381" cy="4193381"/>
          </a:xfrm>
          <a:prstGeom prst="rect">
            <a:avLst/>
          </a:prstGeom>
        </p:spPr>
      </p:pic>
      <p:sp>
        <p:nvSpPr>
          <p:cNvPr id="4" name="Text Placeholder 3">
            <a:extLst>
              <a:ext uri="{FF2B5EF4-FFF2-40B4-BE49-F238E27FC236}">
                <a16:creationId xmlns:a16="http://schemas.microsoft.com/office/drawing/2014/main" id="{EEB9F7AC-9FD9-4C25-B3A6-436E4C7F701C}"/>
              </a:ext>
            </a:extLst>
          </p:cNvPr>
          <p:cNvSpPr>
            <a:spLocks noGrp="1"/>
          </p:cNvSpPr>
          <p:nvPr>
            <p:ph type="body" sz="quarter" idx="11"/>
          </p:nvPr>
        </p:nvSpPr>
        <p:spPr>
          <a:xfrm>
            <a:off x="1877695" y="173165"/>
            <a:ext cx="5773262" cy="732803"/>
          </a:xfrm>
        </p:spPr>
        <p:txBody>
          <a:bodyPr>
            <a:normAutofit/>
          </a:bodyPr>
          <a:lstStyle/>
          <a:p>
            <a:r>
              <a:rPr lang="en-US" sz="2600" b="1" dirty="0" err="1">
                <a:latin typeface="Times New Roman" panose="02020603050405020304" pitchFamily="18" charset="0"/>
                <a:cs typeface="Times New Roman" panose="02020603050405020304" pitchFamily="18" charset="0"/>
              </a:rPr>
              <a:t>Thực</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chất</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của</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tích</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lũy</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tư</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bản</a:t>
            </a:r>
            <a:endParaRPr lang="en-US" sz="2600" b="1"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524783C5-8163-484B-BF97-6B3D88292F10}"/>
              </a:ext>
            </a:extLst>
          </p:cNvPr>
          <p:cNvSpPr/>
          <p:nvPr/>
        </p:nvSpPr>
        <p:spPr>
          <a:xfrm>
            <a:off x="-710109" y="-529211"/>
            <a:ext cx="1420218" cy="1420218"/>
          </a:xfrm>
          <a:prstGeom prst="ellipse">
            <a:avLst/>
          </a:prstGeom>
          <a:gradFill>
            <a:gsLst>
              <a:gs pos="0">
                <a:schemeClr val="accent1"/>
              </a:gs>
              <a:gs pos="100000">
                <a:schemeClr val="accent2"/>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Oval 5">
            <a:extLst>
              <a:ext uri="{FF2B5EF4-FFF2-40B4-BE49-F238E27FC236}">
                <a16:creationId xmlns:a16="http://schemas.microsoft.com/office/drawing/2014/main" id="{68E04DE9-F2F5-4A20-A6EA-C3385952FF4F}"/>
              </a:ext>
            </a:extLst>
          </p:cNvPr>
          <p:cNvSpPr/>
          <p:nvPr/>
        </p:nvSpPr>
        <p:spPr>
          <a:xfrm>
            <a:off x="8900284" y="4899784"/>
            <a:ext cx="487433" cy="487433"/>
          </a:xfrm>
          <a:prstGeom prst="ellipse">
            <a:avLst/>
          </a:prstGeom>
          <a:gradFill>
            <a:gsLst>
              <a:gs pos="0">
                <a:schemeClr val="accent1"/>
              </a:gs>
              <a:gs pos="100000">
                <a:schemeClr val="accent2"/>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TextBox 13">
            <a:extLst>
              <a:ext uri="{FF2B5EF4-FFF2-40B4-BE49-F238E27FC236}">
                <a16:creationId xmlns:a16="http://schemas.microsoft.com/office/drawing/2014/main" id="{AEEB60AB-0B5B-4B4F-8F57-73A2EC9F18D7}"/>
              </a:ext>
            </a:extLst>
          </p:cNvPr>
          <p:cNvSpPr txBox="1"/>
          <p:nvPr/>
        </p:nvSpPr>
        <p:spPr>
          <a:xfrm>
            <a:off x="3958382" y="1247089"/>
            <a:ext cx="5071318" cy="646331"/>
          </a:xfrm>
          <a:prstGeom prst="rect">
            <a:avLst/>
          </a:prstGeom>
          <a:noFill/>
        </p:spPr>
        <p:txBody>
          <a:bodyPr wrap="square" rtlCol="0">
            <a:spAutoFit/>
          </a:bodyPr>
          <a:lstStyle/>
          <a:p>
            <a:r>
              <a:rPr lang="vi-VN" sz="1800" b="1" dirty="0">
                <a:solidFill>
                  <a:srgbClr val="C00000"/>
                </a:solidFill>
                <a:latin typeface="+mj-lt"/>
              </a:rPr>
              <a:t>Tái sản xuất giản đơn </a:t>
            </a:r>
            <a:r>
              <a:rPr lang="vi-VN" sz="1800" dirty="0">
                <a:solidFill>
                  <a:schemeClr val="bg2">
                    <a:lumMod val="50000"/>
                  </a:schemeClr>
                </a:solidFill>
                <a:latin typeface="+mj-lt"/>
              </a:rPr>
              <a:t>không phải là hình thái điển hình của chủ nghĩa tư bản</a:t>
            </a:r>
            <a:r>
              <a:rPr lang="en-US" sz="1800" dirty="0">
                <a:solidFill>
                  <a:schemeClr val="bg2">
                    <a:lumMod val="50000"/>
                  </a:schemeClr>
                </a:solidFill>
                <a:latin typeface="+mj-lt"/>
              </a:rPr>
              <a:t>.</a:t>
            </a:r>
          </a:p>
        </p:txBody>
      </p:sp>
      <p:sp>
        <p:nvSpPr>
          <p:cNvPr id="16" name="TextBox 15">
            <a:extLst>
              <a:ext uri="{FF2B5EF4-FFF2-40B4-BE49-F238E27FC236}">
                <a16:creationId xmlns:a16="http://schemas.microsoft.com/office/drawing/2014/main" id="{AEEB60AB-0B5B-4B4F-8F57-73A2EC9F18D7}"/>
              </a:ext>
            </a:extLst>
          </p:cNvPr>
          <p:cNvSpPr txBox="1"/>
          <p:nvPr/>
        </p:nvSpPr>
        <p:spPr>
          <a:xfrm>
            <a:off x="4000273" y="1976353"/>
            <a:ext cx="5093121" cy="1200329"/>
          </a:xfrm>
          <a:prstGeom prst="rect">
            <a:avLst/>
          </a:prstGeom>
          <a:noFill/>
        </p:spPr>
        <p:txBody>
          <a:bodyPr wrap="square" rtlCol="0">
            <a:spAutoFit/>
          </a:bodyPr>
          <a:lstStyle/>
          <a:p>
            <a:pPr algn="just"/>
            <a:r>
              <a:rPr lang="en-US" sz="1800" dirty="0">
                <a:solidFill>
                  <a:schemeClr val="bg2">
                    <a:lumMod val="50000"/>
                  </a:schemeClr>
                </a:solidFill>
                <a:latin typeface="Times New Roman" panose="02020603050405020304" pitchFamily="18" charset="0"/>
                <a:cs typeface="Times New Roman" panose="02020603050405020304" pitchFamily="18" charset="0"/>
              </a:rPr>
              <a:t>N</a:t>
            </a:r>
            <a:r>
              <a:rPr lang="vi-VN" sz="1800" dirty="0">
                <a:solidFill>
                  <a:schemeClr val="bg2">
                    <a:lumMod val="50000"/>
                  </a:schemeClr>
                </a:solidFill>
                <a:latin typeface="Times New Roman" panose="02020603050405020304" pitchFamily="18" charset="0"/>
                <a:cs typeface="Times New Roman" panose="02020603050405020304" pitchFamily="18" charset="0"/>
              </a:rPr>
              <a:t>ét điển hình của chủ nghĩa tư bản phải là tái sản xuất mở rộng </a:t>
            </a:r>
            <a:r>
              <a:rPr lang="vi-VN" sz="1800" b="1" dirty="0">
                <a:solidFill>
                  <a:srgbClr val="00B050"/>
                </a:solidFill>
                <a:latin typeface="Times New Roman" panose="02020603050405020304" pitchFamily="18" charset="0"/>
                <a:cs typeface="Times New Roman" panose="02020603050405020304" pitchFamily="18" charset="0"/>
              </a:rPr>
              <a:t>Tái sản xuất mở rộng </a:t>
            </a:r>
            <a:r>
              <a:rPr lang="vi-VN" sz="1800" dirty="0">
                <a:solidFill>
                  <a:schemeClr val="bg2">
                    <a:lumMod val="50000"/>
                  </a:schemeClr>
                </a:solidFill>
                <a:latin typeface="Times New Roman" panose="02020603050405020304" pitchFamily="18" charset="0"/>
                <a:cs typeface="Times New Roman" panose="02020603050405020304" pitchFamily="18" charset="0"/>
              </a:rPr>
              <a:t>tư bản chủ nghĩa là sự lặp lại quá trình sản xuất với quy mô lớn hơn trước, với một lượng tư bản lớn hơn trước.</a:t>
            </a:r>
            <a:endParaRPr lang="en-US" sz="18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EEB60AB-0B5B-4B4F-8F57-73A2EC9F18D7}"/>
              </a:ext>
            </a:extLst>
          </p:cNvPr>
          <p:cNvSpPr txBox="1"/>
          <p:nvPr/>
        </p:nvSpPr>
        <p:spPr>
          <a:xfrm>
            <a:off x="4000273" y="3220833"/>
            <a:ext cx="4992280" cy="120032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just"/>
            <a:r>
              <a:rPr lang="en-US" sz="1800" b="1" dirty="0">
                <a:solidFill>
                  <a:srgbClr val="0070C0"/>
                </a:solidFill>
                <a:latin typeface="Times New Roman" panose="02020603050405020304" pitchFamily="18" charset="0"/>
                <a:cs typeface="Times New Roman" panose="02020603050405020304" pitchFamily="18" charset="0"/>
              </a:rPr>
              <a:t>T</a:t>
            </a:r>
            <a:r>
              <a:rPr lang="vi-VN" sz="1800" b="1" dirty="0">
                <a:solidFill>
                  <a:srgbClr val="0070C0"/>
                </a:solidFill>
                <a:latin typeface="Times New Roman" panose="02020603050405020304" pitchFamily="18" charset="0"/>
                <a:cs typeface="Times New Roman" panose="02020603050405020304" pitchFamily="18" charset="0"/>
              </a:rPr>
              <a:t>ích lũy tư bản </a:t>
            </a:r>
            <a:r>
              <a:rPr lang="vi-VN" sz="1800" dirty="0">
                <a:solidFill>
                  <a:schemeClr val="bg2">
                    <a:lumMod val="50000"/>
                  </a:schemeClr>
                </a:solidFill>
                <a:latin typeface="Times New Roman" panose="02020603050405020304" pitchFamily="18" charset="0"/>
                <a:cs typeface="Times New Roman" panose="02020603050405020304" pitchFamily="18" charset="0"/>
              </a:rPr>
              <a:t>là tái sản xuất ra tư bản với quy mô ngày càng mở rộng. Sở dĩ giá trị thặng dư có thể chuyển hóa thành tư bản được là vì giá trị thặng dư đã mang sẵn những yếu tố vật chất của tư bản mới.</a:t>
            </a:r>
            <a:endParaRPr lang="en-US" sz="1800"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326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p:bldP spid="16" grpId="0"/>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4"/>
          <p:cNvSpPr txBox="1">
            <a:spLocks noGrp="1"/>
          </p:cNvSpPr>
          <p:nvPr>
            <p:ph type="title"/>
          </p:nvPr>
        </p:nvSpPr>
        <p:spPr>
          <a:xfrm>
            <a:off x="627292" y="686800"/>
            <a:ext cx="7221307" cy="641100"/>
          </a:xfrm>
          <a:prstGeom prst="rect">
            <a:avLst/>
          </a:prstGeom>
        </p:spPr>
        <p:txBody>
          <a:bodyPr spcFirstLastPara="1" vert="horz" wrap="square" lIns="91425" tIns="91425" rIns="91425" bIns="91425" rtlCol="0" anchor="b" anchorCtr="0">
            <a:noAutofit/>
          </a:bodyPr>
          <a:lstStyle/>
          <a:p>
            <a:pPr lvl="0"/>
            <a:r>
              <a:rPr lang="en-US" dirty="0">
                <a:latin typeface="Times New Roman" panose="02020603050405020304" pitchFamily="18" charset="0"/>
                <a:cs typeface="Times New Roman" panose="02020603050405020304" pitchFamily="18" charset="0"/>
              </a:rPr>
              <a:t>2.2.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lũy</a:t>
            </a:r>
            <a:endParaRPr dirty="0">
              <a:latin typeface="Times New Roman" panose="02020603050405020304" pitchFamily="18" charset="0"/>
              <a:cs typeface="Times New Roman" panose="02020603050405020304" pitchFamily="18" charset="0"/>
            </a:endParaRPr>
          </a:p>
        </p:txBody>
      </p:sp>
      <p:sp>
        <p:nvSpPr>
          <p:cNvPr id="204" name="Google Shape;204;p14"/>
          <p:cNvSpPr txBox="1">
            <a:spLocks noGrp="1"/>
          </p:cNvSpPr>
          <p:nvPr>
            <p:ph type="sldNum" idx="12"/>
          </p:nvPr>
        </p:nvSpPr>
        <p:spPr>
          <a:xfrm>
            <a:off x="8635625" y="4751625"/>
            <a:ext cx="469800" cy="391500"/>
          </a:xfrm>
          <a:prstGeom prst="rect">
            <a:avLst/>
          </a:prstGeom>
        </p:spPr>
        <p:txBody>
          <a:bodyPr spcFirstLastPara="1" vert="horz" wrap="square" lIns="91425" tIns="91425" rIns="91425" bIns="91425" rtlCol="0" anchor="t" anchorCtr="0">
            <a:noAutofit/>
          </a:bodyPr>
          <a:lstStyle/>
          <a:p>
            <a:fld id="{00000000-1234-1234-1234-123412341234}" type="slidenum">
              <a:rPr lang="en"/>
              <a:pPr/>
              <a:t>44</a:t>
            </a:fld>
            <a:endParaRPr/>
          </a:p>
        </p:txBody>
      </p:sp>
      <p:sp>
        <p:nvSpPr>
          <p:cNvPr id="6" name="Google Shape;200;p14">
            <a:extLst>
              <a:ext uri="{FF2B5EF4-FFF2-40B4-BE49-F238E27FC236}">
                <a16:creationId xmlns:a16="http://schemas.microsoft.com/office/drawing/2014/main" id="{0D8DE45E-D475-4941-813E-ED4190D3F7D9}"/>
              </a:ext>
            </a:extLst>
          </p:cNvPr>
          <p:cNvSpPr txBox="1">
            <a:spLocks/>
          </p:cNvSpPr>
          <p:nvPr/>
        </p:nvSpPr>
        <p:spPr>
          <a:xfrm>
            <a:off x="720621" y="1572845"/>
            <a:ext cx="7221307" cy="641100"/>
          </a:xfrm>
          <a:prstGeom prst="rect">
            <a:avLst/>
          </a:prstGeom>
          <a:noFill/>
          <a:ln>
            <a:no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1800" dirty="0" err="1">
                <a:solidFill>
                  <a:schemeClr val="tx1"/>
                </a:solidFill>
                <a:latin typeface="Times New Roman" panose="02020603050405020304" pitchFamily="18" charset="0"/>
                <a:cs typeface="Times New Roman" panose="02020603050405020304" pitchFamily="18" charset="0"/>
              </a:rPr>
              <a:t>Quy</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mô</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tích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lũy</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tư</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bản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phụ</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thuộc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vào</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tỷ</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lệ</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phân</a:t>
            </a:r>
            <a:r>
              <a:rPr lang="en-US" sz="1800" dirty="0">
                <a:solidFill>
                  <a:schemeClr val="tx1"/>
                </a:solidFill>
                <a:latin typeface="Times New Roman" panose="02020603050405020304" pitchFamily="18" charset="0"/>
                <a:cs typeface="Times New Roman" panose="02020603050405020304" pitchFamily="18" charset="0"/>
              </a:rPr>
              <a:t> chia </a:t>
            </a:r>
            <a:r>
              <a:rPr lang="en-US" sz="1800" dirty="0" err="1">
                <a:solidFill>
                  <a:schemeClr val="tx1"/>
                </a:solidFill>
                <a:latin typeface="Times New Roman" panose="02020603050405020304" pitchFamily="18" charset="0"/>
                <a:cs typeface="Times New Roman" panose="02020603050405020304" pitchFamily="18" charset="0"/>
              </a:rPr>
              <a:t>giữa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quỹ</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tích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lũy</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và</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tiêu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dùng</a:t>
            </a:r>
            <a:endParaRPr lang="vi-VN" sz="18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4489A3A-D7BC-44A0-A143-E55770B20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849" y="2213945"/>
            <a:ext cx="5204911" cy="2537680"/>
          </a:xfrm>
          <a:prstGeom prst="rect">
            <a:avLst/>
          </a:prstGeom>
        </p:spPr>
      </p:pic>
    </p:spTree>
    <p:extLst>
      <p:ext uri="{BB962C8B-B14F-4D97-AF65-F5344CB8AC3E}">
        <p14:creationId xmlns:p14="http://schemas.microsoft.com/office/powerpoint/2010/main" val="14466266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20A9CC-BB6F-40DD-8A2F-8198F7E0ECB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sp>
        <p:nvSpPr>
          <p:cNvPr id="3" name="Title 3">
            <a:extLst>
              <a:ext uri="{FF2B5EF4-FFF2-40B4-BE49-F238E27FC236}">
                <a16:creationId xmlns:a16="http://schemas.microsoft.com/office/drawing/2014/main" id="{8EA32503-97B8-4567-9475-B7A181C0BC3F}"/>
              </a:ext>
            </a:extLst>
          </p:cNvPr>
          <p:cNvSpPr txBox="1">
            <a:spLocks/>
          </p:cNvSpPr>
          <p:nvPr/>
        </p:nvSpPr>
        <p:spPr>
          <a:xfrm>
            <a:off x="935864" y="795819"/>
            <a:ext cx="5693488" cy="4106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latin typeface="Times New Roman" panose="02020603050405020304" pitchFamily="18" charset="0"/>
                <a:cs typeface="Times New Roman" panose="02020603050405020304" pitchFamily="18" charset="0"/>
              </a:rPr>
              <a:t>Nếu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quỹ</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lũy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quỹ</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tiêu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định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lũy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phụ</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thuộc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yếu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sau</a:t>
            </a:r>
            <a:r>
              <a:rPr lang="en-US" sz="18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231A66D8-8515-4733-A128-86485727C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64" y="1934721"/>
            <a:ext cx="2020013" cy="1322412"/>
          </a:xfrm>
          <a:prstGeom prst="rect">
            <a:avLst/>
          </a:prstGeom>
          <a:ln>
            <a:noFill/>
          </a:ln>
          <a:effectLst>
            <a:softEdge rad="112500"/>
          </a:effectLst>
        </p:spPr>
      </p:pic>
      <p:sp>
        <p:nvSpPr>
          <p:cNvPr id="5" name="Title 3">
            <a:extLst>
              <a:ext uri="{FF2B5EF4-FFF2-40B4-BE49-F238E27FC236}">
                <a16:creationId xmlns:a16="http://schemas.microsoft.com/office/drawing/2014/main" id="{36999844-FC6A-4F6E-9575-6AD4C24F6B73}"/>
              </a:ext>
            </a:extLst>
          </p:cNvPr>
          <p:cNvSpPr txBox="1">
            <a:spLocks/>
          </p:cNvSpPr>
          <p:nvPr/>
        </p:nvSpPr>
        <p:spPr>
          <a:xfrm>
            <a:off x="1012064" y="3685069"/>
            <a:ext cx="2072426" cy="4106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err="1">
                <a:latin typeface="Times New Roman" panose="02020603050405020304" pitchFamily="18" charset="0"/>
                <a:cs typeface="Times New Roman" panose="02020603050405020304" pitchFamily="18" charset="0"/>
              </a:rPr>
              <a:t>Trình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khai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thác</a:t>
            </a:r>
            <a:r>
              <a:rPr lang="en-US" sz="1800" dirty="0">
                <a:latin typeface="Times New Roman" panose="02020603050405020304" pitchFamily="18" charset="0"/>
                <a:cs typeface="Times New Roman" panose="02020603050405020304" pitchFamily="18" charset="0"/>
              </a:rPr>
              <a:t> </a:t>
            </a:r>
          </a:p>
          <a:p>
            <a:pPr algn="ctr"/>
            <a:r>
              <a:rPr lang="en-US" sz="1800" dirty="0" err="1">
                <a:latin typeface="Times New Roman" panose="02020603050405020304" pitchFamily="18" charset="0"/>
                <a:cs typeface="Times New Roman" panose="02020603050405020304" pitchFamily="18" charset="0"/>
              </a:rPr>
              <a:t>sức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A60347E-BE3F-4C49-B7C4-88A98EE0D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871" y="2144720"/>
            <a:ext cx="1262129" cy="1112413"/>
          </a:xfrm>
          <a:prstGeom prst="rect">
            <a:avLst/>
          </a:prstGeom>
        </p:spPr>
      </p:pic>
      <p:sp>
        <p:nvSpPr>
          <p:cNvPr id="7" name="Title 3">
            <a:extLst>
              <a:ext uri="{FF2B5EF4-FFF2-40B4-BE49-F238E27FC236}">
                <a16:creationId xmlns:a16="http://schemas.microsoft.com/office/drawing/2014/main" id="{54E3DAC2-A5F2-4F58-B482-B85484003F96}"/>
              </a:ext>
            </a:extLst>
          </p:cNvPr>
          <p:cNvSpPr txBox="1">
            <a:spLocks/>
          </p:cNvSpPr>
          <p:nvPr/>
        </p:nvSpPr>
        <p:spPr>
          <a:xfrm>
            <a:off x="3084490" y="3685068"/>
            <a:ext cx="2072426" cy="4106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err="1">
                <a:latin typeface="Times New Roman" panose="02020603050405020304" pitchFamily="18" charset="0"/>
                <a:cs typeface="Times New Roman" panose="02020603050405020304" pitchFamily="18" charset="0"/>
              </a:rPr>
              <a:t>Năng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hội</a:t>
            </a:r>
            <a:endParaRPr lang="en-US" sz="1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05AFE6C-D315-46C9-B105-B0F96AE93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6916" y="2144720"/>
            <a:ext cx="1262129" cy="1112413"/>
          </a:xfrm>
          <a:prstGeom prst="rect">
            <a:avLst/>
          </a:prstGeom>
        </p:spPr>
      </p:pic>
      <p:sp>
        <p:nvSpPr>
          <p:cNvPr id="9" name="Title 3">
            <a:extLst>
              <a:ext uri="{FF2B5EF4-FFF2-40B4-BE49-F238E27FC236}">
                <a16:creationId xmlns:a16="http://schemas.microsoft.com/office/drawing/2014/main" id="{4FBCC403-F910-48EF-AF29-E009BB2D44E4}"/>
              </a:ext>
            </a:extLst>
          </p:cNvPr>
          <p:cNvSpPr txBox="1">
            <a:spLocks/>
          </p:cNvSpPr>
          <p:nvPr/>
        </p:nvSpPr>
        <p:spPr>
          <a:xfrm>
            <a:off x="5023299" y="3685067"/>
            <a:ext cx="2072426" cy="4106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móc</a:t>
            </a:r>
            <a:endParaRPr lang="en-US"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5C1A118-5488-4D3F-9AF0-40EFC60D4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0728" y="2144720"/>
            <a:ext cx="1262130" cy="1112413"/>
          </a:xfrm>
          <a:prstGeom prst="rect">
            <a:avLst/>
          </a:prstGeom>
        </p:spPr>
      </p:pic>
      <p:sp>
        <p:nvSpPr>
          <p:cNvPr id="11" name="Title 3">
            <a:extLst>
              <a:ext uri="{FF2B5EF4-FFF2-40B4-BE49-F238E27FC236}">
                <a16:creationId xmlns:a16="http://schemas.microsoft.com/office/drawing/2014/main" id="{CE0C1B13-1644-4102-BB71-61703528480F}"/>
              </a:ext>
            </a:extLst>
          </p:cNvPr>
          <p:cNvSpPr txBox="1">
            <a:spLocks/>
          </p:cNvSpPr>
          <p:nvPr/>
        </p:nvSpPr>
        <p:spPr>
          <a:xfrm>
            <a:off x="7115580" y="3685067"/>
            <a:ext cx="2072426" cy="4106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err="1">
                <a:latin typeface="Times New Roman" panose="02020603050405020304" pitchFamily="18" charset="0"/>
                <a:cs typeface="Times New Roman" panose="02020603050405020304" pitchFamily="18" charset="0"/>
              </a:rPr>
              <a:t>Quy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ứng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trước</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9119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83E4-A8D0-4A5D-A1D5-381E5CCC0DE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2.3.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lũy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21F06E2-E6DD-4383-B8EE-54579B345E77}"/>
              </a:ext>
            </a:extLst>
          </p:cNvPr>
          <p:cNvSpPr>
            <a:spLocks noGrp="1"/>
          </p:cNvSpPr>
          <p:nvPr>
            <p:ph type="body" idx="1"/>
          </p:nvPr>
        </p:nvSpPr>
        <p:spPr>
          <a:xfrm>
            <a:off x="1199775" y="1599700"/>
            <a:ext cx="7366375" cy="3016750"/>
          </a:xfrm>
        </p:spPr>
        <p:txBody>
          <a:bodyPr/>
          <a:lstStyle/>
          <a:p>
            <a:pPr marL="76200" indent="0">
              <a:buNone/>
            </a:pPr>
            <a:r>
              <a:rPr lang="en-US" sz="1800" i="1" dirty="0" err="1">
                <a:latin typeface="Times New Roman" panose="02020603050405020304" pitchFamily="18" charset="0"/>
                <a:cs typeface="Times New Roman" panose="02020603050405020304" pitchFamily="18" charset="0"/>
              </a:rPr>
              <a:t>Thứ</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nhất</a:t>
            </a:r>
            <a:r>
              <a:rPr lang="en-US" sz="1800" i="1"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lũy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cấu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hữu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a:t>
            </a:r>
          </a:p>
          <a:p>
            <a:pPr marL="76200" indent="0">
              <a:buNone/>
            </a:pPr>
            <a:r>
              <a:rPr lang="en-US" sz="1800" i="1" dirty="0" err="1">
                <a:latin typeface="Times New Roman" panose="02020603050405020304" pitchFamily="18" charset="0"/>
                <a:cs typeface="Times New Roman" panose="02020603050405020304" pitchFamily="18" charset="0"/>
              </a:rPr>
              <a:t>Thứ</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hai</a:t>
            </a:r>
            <a:r>
              <a:rPr lang="en-US" sz="1800" i="1"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lũy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tụ</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a:t>
            </a:r>
          </a:p>
          <a:p>
            <a:pPr marL="76200" indent="0">
              <a:buNone/>
            </a:pPr>
            <a:r>
              <a:rPr lang="en-US" sz="1800" i="1" dirty="0" err="1">
                <a:latin typeface="Times New Roman" panose="02020603050405020304" pitchFamily="18" charset="0"/>
                <a:cs typeface="Times New Roman" panose="02020603050405020304" pitchFamily="18" charset="0"/>
              </a:rPr>
              <a:t>Thứ</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ba</a:t>
            </a:r>
            <a:r>
              <a:rPr lang="en-US" sz="1800" i="1"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chênh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lệch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giữa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người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1FD6392E-5588-46F1-9ABF-264EEB18E4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068148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A6CE-209D-4D9B-9656-311A4028A285}"/>
              </a:ext>
            </a:extLst>
          </p:cNvPr>
          <p:cNvSpPr>
            <a:spLocks noGrp="1"/>
          </p:cNvSpPr>
          <p:nvPr>
            <p:ph type="ctrTitle"/>
          </p:nvPr>
        </p:nvSpPr>
        <p:spPr>
          <a:xfrm>
            <a:off x="627809" y="1847937"/>
            <a:ext cx="5497200" cy="1447625"/>
          </a:xfrm>
        </p:spPr>
        <p:txBody>
          <a:bodyPr/>
          <a:lstStyle/>
          <a:p>
            <a:pPr algn="ctr"/>
            <a:r>
              <a:rPr lang="en-US" sz="3200" b="1" dirty="0">
                <a:latin typeface="Times New Roman" panose="02020603050405020304" pitchFamily="18" charset="0"/>
                <a:cs typeface="Times New Roman" panose="02020603050405020304" pitchFamily="18" charset="0"/>
              </a:rPr>
              <a:t>3. </a:t>
            </a:r>
            <a:r>
              <a:rPr lang="en-US" sz="3200" b="1" dirty="0" err="1">
                <a:latin typeface="Times New Roman" panose="02020603050405020304" pitchFamily="18" charset="0"/>
                <a:cs typeface="Times New Roman" panose="02020603050405020304" pitchFamily="18" charset="0"/>
              </a:rPr>
              <a:t>Các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hình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thức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biểu</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hiện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trị</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thặng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dư</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trong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nền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kinh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tế</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thị</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trường</a:t>
            </a:r>
            <a:endParaRPr lang="en-US" sz="32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8A87424-6B73-4255-903B-A1D334880DE9}"/>
              </a:ext>
            </a:extLst>
          </p:cNvPr>
          <p:cNvPicPr>
            <a:picLocks noChangeAspect="1"/>
          </p:cNvPicPr>
          <p:nvPr/>
        </p:nvPicPr>
        <p:blipFill>
          <a:blip r:embed="rId2"/>
          <a:stretch>
            <a:fillRect/>
          </a:stretch>
        </p:blipFill>
        <p:spPr>
          <a:xfrm>
            <a:off x="7645400" y="176436"/>
            <a:ext cx="1371600" cy="370390"/>
          </a:xfrm>
          <a:prstGeom prst="rect">
            <a:avLst/>
          </a:prstGeom>
        </p:spPr>
      </p:pic>
    </p:spTree>
    <p:extLst>
      <p:ext uri="{BB962C8B-B14F-4D97-AF65-F5344CB8AC3E}">
        <p14:creationId xmlns:p14="http://schemas.microsoft.com/office/powerpoint/2010/main" val="2656271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6660-AD49-4131-A857-C0A74B1225F6}"/>
              </a:ext>
            </a:extLst>
          </p:cNvPr>
          <p:cNvSpPr>
            <a:spLocks noGrp="1"/>
          </p:cNvSpPr>
          <p:nvPr>
            <p:ph type="ctrTitle"/>
          </p:nvPr>
        </p:nvSpPr>
        <p:spPr/>
        <p:txBody>
          <a:bodyPr/>
          <a:lstStyle/>
          <a:p>
            <a:r>
              <a:rPr lang="en-US" sz="3200" b="1" dirty="0">
                <a:latin typeface="Times New Roman" panose="02020603050405020304" pitchFamily="18" charset="0"/>
                <a:cs typeface="Times New Roman" panose="02020603050405020304" pitchFamily="18" charset="0"/>
              </a:rPr>
              <a:t>3.1 </a:t>
            </a:r>
            <a:r>
              <a:rPr lang="en-US" sz="3200" b="1" dirty="0" err="1">
                <a:latin typeface="Times New Roman" panose="02020603050405020304" pitchFamily="18" charset="0"/>
                <a:cs typeface="Times New Roman" panose="02020603050405020304" pitchFamily="18" charset="0"/>
              </a:rPr>
              <a:t>Lợi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nhuận</a:t>
            </a:r>
            <a:endParaRPr lang="en-US" sz="32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FF20279-AB90-42DA-8EC0-0425383F0137}"/>
              </a:ext>
            </a:extLst>
          </p:cNvPr>
          <p:cNvPicPr>
            <a:picLocks noChangeAspect="1"/>
          </p:cNvPicPr>
          <p:nvPr/>
        </p:nvPicPr>
        <p:blipFill>
          <a:blip r:embed="rId2"/>
          <a:stretch>
            <a:fillRect/>
          </a:stretch>
        </p:blipFill>
        <p:spPr>
          <a:xfrm>
            <a:off x="7615646" y="160817"/>
            <a:ext cx="1356266" cy="366249"/>
          </a:xfrm>
          <a:prstGeom prst="rect">
            <a:avLst/>
          </a:prstGeom>
        </p:spPr>
      </p:pic>
    </p:spTree>
    <p:extLst>
      <p:ext uri="{BB962C8B-B14F-4D97-AF65-F5344CB8AC3E}">
        <p14:creationId xmlns:p14="http://schemas.microsoft.com/office/powerpoint/2010/main" val="460965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BB5F-A96D-4A54-A727-52A5EBA4D84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3.1.1. Chi </a:t>
            </a:r>
            <a:r>
              <a:rPr lang="en-US" b="1" dirty="0" err="1">
                <a:latin typeface="Times New Roman" panose="02020603050405020304" pitchFamily="18" charset="0"/>
                <a:cs typeface="Times New Roman" panose="02020603050405020304" pitchFamily="18" charset="0"/>
              </a:rPr>
              <a:t>phí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xuất</a:t>
            </a:r>
            <a:endParaRPr lang="en-US"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E1987CA-5E88-4580-B905-A4BC62FF3937}"/>
              </a:ext>
            </a:extLst>
          </p:cNvPr>
          <p:cNvSpPr>
            <a:spLocks noGrp="1"/>
          </p:cNvSpPr>
          <p:nvPr>
            <p:ph type="body" idx="1"/>
          </p:nvPr>
        </p:nvSpPr>
        <p:spPr>
          <a:xfrm>
            <a:off x="1199775" y="1599700"/>
            <a:ext cx="6650700" cy="1106924"/>
          </a:xfrm>
        </p:spPr>
        <p:style>
          <a:lnRef idx="2">
            <a:schemeClr val="accent4"/>
          </a:lnRef>
          <a:fillRef idx="1">
            <a:schemeClr val="lt1"/>
          </a:fillRef>
          <a:effectRef idx="0">
            <a:schemeClr val="accent4"/>
          </a:effectRef>
          <a:fontRef idx="minor">
            <a:schemeClr val="dk1"/>
          </a:fontRef>
        </p:style>
        <p:txBody>
          <a:bodyPr/>
          <a:lstStyle/>
          <a:p>
            <a:pPr marL="76200" indent="0">
              <a:buNone/>
            </a:pPr>
            <a:r>
              <a:rPr lang="en-US" sz="1800" i="1" dirty="0">
                <a:latin typeface="Times New Roman" panose="02020603050405020304" pitchFamily="18" charset="0"/>
                <a:cs typeface="Times New Roman" panose="02020603050405020304" pitchFamily="18" charset="0"/>
              </a:rPr>
              <a:t>Chi </a:t>
            </a:r>
            <a:r>
              <a:rPr lang="en-US" sz="1800" i="1" dirty="0" err="1">
                <a:latin typeface="Times New Roman" panose="02020603050405020304" pitchFamily="18" charset="0"/>
                <a:cs typeface="Times New Roman" panose="02020603050405020304" pitchFamily="18" charset="0"/>
              </a:rPr>
              <a:t>phí</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sản</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xuất</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tư</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bản</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chủ</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nghĩa</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là</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phần</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giá</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trị</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của</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hàng</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hóa</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bù</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lại</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giá</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cả</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của</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những</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tư</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liệu</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sản</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xuất</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đã</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tiêu</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dùng</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và</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giá</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cả</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của</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sức</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lao</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động</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đã</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được</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sử</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dụng</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để</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sản</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xuất</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hàng</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hóa</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ấy</a:t>
            </a:r>
            <a:r>
              <a:rPr lang="en-US" sz="1800" i="1"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9A7CB7D9-EB98-4E2B-8A85-1131553267C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sp>
        <p:nvSpPr>
          <p:cNvPr id="6" name="TextBox 5">
            <a:extLst>
              <a:ext uri="{FF2B5EF4-FFF2-40B4-BE49-F238E27FC236}">
                <a16:creationId xmlns:a16="http://schemas.microsoft.com/office/drawing/2014/main" id="{C14C865E-E4BF-4910-B297-BA32AE3D3D9F}"/>
              </a:ext>
            </a:extLst>
          </p:cNvPr>
          <p:cNvSpPr txBox="1"/>
          <p:nvPr/>
        </p:nvSpPr>
        <p:spPr>
          <a:xfrm>
            <a:off x="1199775" y="3150144"/>
            <a:ext cx="6871329" cy="861774"/>
          </a:xfrm>
          <a:prstGeom prst="rect">
            <a:avLst/>
          </a:prstGeom>
          <a:noFill/>
        </p:spPr>
        <p:txBody>
          <a:bodyPr wrap="square">
            <a:spAutoFit/>
          </a:bodyPr>
          <a:lstStyle/>
          <a:p>
            <a:pPr algn="just" eaLnBrk="1" hangingPunct="1">
              <a:spcBef>
                <a:spcPct val="50000"/>
              </a:spcBef>
              <a:defRPr/>
            </a:pPr>
            <a:r>
              <a:rPr lang="en-US" sz="2000" dirty="0">
                <a:latin typeface="Times New Roman" pitchFamily="18" charset="0"/>
                <a:cs typeface="Times New Roman" pitchFamily="18" charset="0"/>
              </a:rPr>
              <a:t>Chi </a:t>
            </a:r>
            <a:r>
              <a:rPr lang="en-US" sz="2000" dirty="0" err="1">
                <a:latin typeface="Times New Roman" pitchFamily="18" charset="0"/>
                <a:cs typeface="Times New Roman" pitchFamily="18" charset="0"/>
              </a:rPr>
              <a:t>phí</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sản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xuất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được</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ký</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hiệu</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là</a:t>
            </a:r>
            <a:r>
              <a:rPr lang="en-US" sz="2000" dirty="0">
                <a:latin typeface="Times New Roman" pitchFamily="18" charset="0"/>
                <a:cs typeface="Times New Roman" pitchFamily="18" charset="0"/>
              </a:rPr>
              <a:t> K. </a:t>
            </a:r>
          </a:p>
          <a:p>
            <a:pPr algn="just" eaLnBrk="1" hangingPunct="1">
              <a:spcBef>
                <a:spcPct val="50000"/>
              </a:spcBef>
              <a:defRPr/>
            </a:pPr>
            <a:r>
              <a:rPr lang="en-US" sz="2000" dirty="0" err="1">
                <a:latin typeface="Times New Roman" pitchFamily="18" charset="0"/>
                <a:cs typeface="Times New Roman" pitchFamily="18" charset="0"/>
              </a:rPr>
              <a:t>Với</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K = C + V</a:t>
            </a:r>
          </a:p>
        </p:txBody>
      </p:sp>
    </p:spTree>
    <p:extLst>
      <p:ext uri="{BB962C8B-B14F-4D97-AF65-F5344CB8AC3E}">
        <p14:creationId xmlns:p14="http://schemas.microsoft.com/office/powerpoint/2010/main" val="2548597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21"/>
          <p:cNvSpPr txBox="1">
            <a:spLocks noGrp="1"/>
          </p:cNvSpPr>
          <p:nvPr>
            <p:ph type="title"/>
          </p:nvPr>
        </p:nvSpPr>
        <p:spPr>
          <a:xfrm>
            <a:off x="508700" y="760150"/>
            <a:ext cx="4284300" cy="6537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000">
                <a:solidFill>
                  <a:srgbClr val="FFFFFF"/>
                </a:solidFill>
                <a:latin typeface="Barlow Light"/>
                <a:ea typeface="Barlow Light"/>
                <a:cs typeface="Barlow Light"/>
                <a:sym typeface="Barlow Light"/>
              </a:rPr>
              <a:t>Sự vận động của đồng tiền là tư bản</a:t>
            </a:r>
            <a:endParaRPr sz="2000">
              <a:solidFill>
                <a:srgbClr val="FFFFFF"/>
              </a:solidFill>
              <a:latin typeface="Barlow Light"/>
              <a:ea typeface="Barlow Light"/>
              <a:cs typeface="Barlow Light"/>
              <a:sym typeface="Barlow Light"/>
            </a:endParaRPr>
          </a:p>
          <a:p>
            <a:pPr marL="0" lvl="0" indent="0" algn="l" rtl="0">
              <a:spcBef>
                <a:spcPts val="0"/>
              </a:spcBef>
              <a:spcAft>
                <a:spcPts val="0"/>
              </a:spcAft>
              <a:buNone/>
            </a:pPr>
            <a:endParaRPr sz="2000">
              <a:solidFill>
                <a:srgbClr val="FFFFFF"/>
              </a:solidFill>
            </a:endParaRPr>
          </a:p>
        </p:txBody>
      </p:sp>
      <p:sp>
        <p:nvSpPr>
          <p:cNvPr id="574" name="Google Shape;574;p21"/>
          <p:cNvSpPr txBox="1">
            <a:spLocks noGrp="1"/>
          </p:cNvSpPr>
          <p:nvPr>
            <p:ph type="body" idx="1"/>
          </p:nvPr>
        </p:nvSpPr>
        <p:spPr>
          <a:xfrm>
            <a:off x="0" y="2062467"/>
            <a:ext cx="5283179" cy="1824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dirty="0">
                <a:solidFill>
                  <a:schemeClr val="accent1"/>
                </a:solidFill>
                <a:highlight>
                  <a:srgbClr val="FFFFFF"/>
                </a:highlight>
                <a:latin typeface="Arial"/>
                <a:ea typeface="Arial"/>
                <a:cs typeface="Arial"/>
                <a:sym typeface="Arial"/>
              </a:rPr>
              <a:t>Trong lưu thông của tư bản:</a:t>
            </a:r>
            <a:endParaRPr sz="1800" dirty="0">
              <a:solidFill>
                <a:schemeClr val="accent1"/>
              </a:solidFill>
              <a:highlight>
                <a:srgbClr val="FFFFFF"/>
              </a:highlight>
              <a:latin typeface="Arial"/>
              <a:ea typeface="Arial"/>
              <a:cs typeface="Arial"/>
              <a:sym typeface="Arial"/>
            </a:endParaRPr>
          </a:p>
          <a:p>
            <a:pPr marL="457200" lvl="0" indent="-342900" algn="l" rtl="0">
              <a:spcBef>
                <a:spcPts val="600"/>
              </a:spcBef>
              <a:spcAft>
                <a:spcPts val="0"/>
              </a:spcAft>
              <a:buClr>
                <a:srgbClr val="383838"/>
              </a:buClr>
              <a:buSzPts val="1800"/>
              <a:buFont typeface="Arial"/>
              <a:buChar char="-"/>
            </a:pPr>
            <a:r>
              <a:rPr lang="en" sz="1800" dirty="0">
                <a:solidFill>
                  <a:srgbClr val="383838"/>
                </a:solidFill>
                <a:highlight>
                  <a:srgbClr val="FFFFFF"/>
                </a:highlight>
                <a:latin typeface="Arial"/>
                <a:ea typeface="Arial"/>
                <a:cs typeface="Arial"/>
                <a:sym typeface="Arial"/>
              </a:rPr>
              <a:t>tiền sẽ được vận động theo công thức T-H-T (Tiền - Hàng - Tiền).</a:t>
            </a:r>
            <a:endParaRPr sz="1800" dirty="0">
              <a:solidFill>
                <a:srgbClr val="383838"/>
              </a:solidFill>
              <a:highlight>
                <a:srgbClr val="FFFFFF"/>
              </a:highlight>
              <a:latin typeface="Arial"/>
              <a:ea typeface="Arial"/>
              <a:cs typeface="Arial"/>
              <a:sym typeface="Arial"/>
            </a:endParaRPr>
          </a:p>
        </p:txBody>
      </p:sp>
      <p:sp>
        <p:nvSpPr>
          <p:cNvPr id="575" name="Google Shape;575;p21"/>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5</a:t>
            </a:fld>
            <a:endParaRPr>
              <a:solidFill>
                <a:schemeClr val="lt1"/>
              </a:solidFill>
            </a:endParaRPr>
          </a:p>
        </p:txBody>
      </p:sp>
      <p:pic>
        <p:nvPicPr>
          <p:cNvPr id="576" name="Google Shape;576;p21"/>
          <p:cNvPicPr preferRelativeResize="0"/>
          <p:nvPr/>
        </p:nvPicPr>
        <p:blipFill>
          <a:blip r:embed="rId3">
            <a:alphaModFix/>
          </a:blip>
          <a:stretch>
            <a:fillRect/>
          </a:stretch>
        </p:blipFill>
        <p:spPr>
          <a:xfrm>
            <a:off x="5072400" y="1530625"/>
            <a:ext cx="3827800" cy="25472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EDC9-2EAD-4474-A446-C2C2E771944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3.1.2. </a:t>
            </a:r>
            <a:r>
              <a:rPr lang="en-US" b="1" dirty="0" err="1">
                <a:latin typeface="Times New Roman" panose="02020603050405020304" pitchFamily="18" charset="0"/>
                <a:cs typeface="Times New Roman" panose="02020603050405020304" pitchFamily="18" charset="0"/>
              </a:rPr>
              <a:t>Bản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lợi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nhuận</a:t>
            </a:r>
            <a:endParaRPr lang="en-US"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C6D493F-D80D-483D-913D-47EDB3F3C1DA}"/>
              </a:ext>
            </a:extLst>
          </p:cNvPr>
          <p:cNvSpPr>
            <a:spLocks noGrp="1"/>
          </p:cNvSpPr>
          <p:nvPr>
            <p:ph type="body" idx="1"/>
          </p:nvPr>
        </p:nvSpPr>
        <p:spPr/>
        <p:txBody>
          <a:bodyPr/>
          <a:lstStyle/>
          <a:p>
            <a:r>
              <a:rPr lang="en-US" sz="1800" dirty="0">
                <a:latin typeface="Times New Roman" panose="02020603050405020304" pitchFamily="18" charset="0"/>
                <a:cs typeface="Times New Roman" panose="02020603050405020304" pitchFamily="18" charset="0"/>
              </a:rPr>
              <a:t>Gi</a:t>
            </a:r>
            <a:r>
              <a:rPr lang="vi-VN" sz="1800" dirty="0">
                <a:latin typeface="Times New Roman" panose="02020603050405020304" pitchFamily="18" charset="0"/>
                <a:cs typeface="Times New Roman" panose="02020603050405020304" pitchFamily="18" charset="0"/>
              </a:rPr>
              <a:t>ữa gi</a:t>
            </a:r>
            <a:r>
              <a:rPr lang="en-US" sz="1800" dirty="0">
                <a:latin typeface="Times New Roman" panose="02020603050405020304" pitchFamily="18" charset="0"/>
                <a:cs typeface="Times New Roman" panose="02020603050405020304" pitchFamily="18" charset="0"/>
              </a:rPr>
              <a:t>á tr</a:t>
            </a:r>
            <a:r>
              <a:rPr lang="vi-VN" sz="1800" dirty="0">
                <a:latin typeface="Times New Roman" panose="02020603050405020304" pitchFamily="18" charset="0"/>
                <a:cs typeface="Times New Roman" panose="02020603050405020304" pitchFamily="18" charset="0"/>
              </a:rPr>
              <a:t>ị h</a:t>
            </a:r>
            <a:r>
              <a:rPr lang="it-IT" sz="1800" dirty="0">
                <a:latin typeface="Times New Roman" panose="02020603050405020304" pitchFamily="18" charset="0"/>
                <a:cs typeface="Times New Roman" panose="02020603050405020304" pitchFamily="18" charset="0"/>
              </a:rPr>
              <a:t>àng hóa (C+V+m) và chi phí s</a:t>
            </a:r>
            <a:r>
              <a:rPr lang="vi-VN" sz="1800" dirty="0">
                <a:latin typeface="Times New Roman" panose="02020603050405020304" pitchFamily="18" charset="0"/>
                <a:cs typeface="Times New Roman" panose="02020603050405020304" pitchFamily="18" charset="0"/>
              </a:rPr>
              <a:t>ản xuất (C+V) lu</a:t>
            </a:r>
            <a:r>
              <a:rPr lang="en-US" sz="1800" dirty="0" err="1">
                <a:latin typeface="Times New Roman" panose="02020603050405020304" pitchFamily="18" charset="0"/>
                <a:cs typeface="Times New Roman" panose="02020603050405020304" pitchFamily="18" charset="0"/>
              </a:rPr>
              <a:t>ôn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m</a:t>
            </a:r>
            <a:r>
              <a:rPr lang="vi-VN" sz="1800" dirty="0">
                <a:latin typeface="Times New Roman" panose="02020603050405020304" pitchFamily="18" charset="0"/>
                <a:cs typeface="Times New Roman" panose="02020603050405020304" pitchFamily="18" charset="0"/>
              </a:rPr>
              <a:t>ột khoảng ch</a:t>
            </a:r>
            <a:r>
              <a:rPr lang="en-US" sz="1800" dirty="0" err="1">
                <a:latin typeface="Times New Roman" panose="02020603050405020304" pitchFamily="18" charset="0"/>
                <a:cs typeface="Times New Roman" panose="02020603050405020304" pitchFamily="18" charset="0"/>
              </a:rPr>
              <a:t>ênh</a:t>
            </a:r>
            <a:r>
              <a:rPr lang="en-US" sz="1800" dirty="0">
                <a:latin typeface="Times New Roman" panose="02020603050405020304" pitchFamily="18" charset="0"/>
                <a:cs typeface="Times New Roman" panose="02020603050405020304" pitchFamily="18" charset="0"/>
              </a:rPr>
              <a:t> l</a:t>
            </a:r>
            <a:r>
              <a:rPr lang="vi-VN" sz="1800" dirty="0">
                <a:latin typeface="Times New Roman" panose="02020603050405020304" pitchFamily="18" charset="0"/>
                <a:cs typeface="Times New Roman" panose="02020603050405020304" pitchFamily="18" charset="0"/>
              </a:rPr>
              <a:t>ệch, đ</a:t>
            </a:r>
            <a:r>
              <a:rPr lang="fr-FR" sz="1800" dirty="0">
                <a:latin typeface="Times New Roman" panose="02020603050405020304" pitchFamily="18" charset="0"/>
                <a:cs typeface="Times New Roman" panose="02020603050405020304" pitchFamily="18" charset="0"/>
              </a:rPr>
              <a:t>ó là “m”. </a:t>
            </a:r>
            <a:r>
              <a:rPr lang="fr-FR" sz="1800" dirty="0" err="1">
                <a:latin typeface="Times New Roman" panose="02020603050405020304" pitchFamily="18" charset="0"/>
                <a:cs typeface="Times New Roman" panose="02020603050405020304" pitchFamily="18" charset="0"/>
              </a:rPr>
              <a:t>Nó</a:t>
            </a:r>
            <a:r>
              <a:rPr lang="fr-FR" sz="1800" dirty="0">
                <a:latin typeface="Times New Roman" panose="02020603050405020304" pitchFamily="18" charset="0"/>
                <a:cs typeface="Times New Roman" panose="02020603050405020304" pitchFamily="18" charset="0"/>
              </a:rPr>
              <a:t> là “</a:t>
            </a:r>
            <a:r>
              <a:rPr lang="fr-FR" sz="1800" dirty="0" err="1">
                <a:latin typeface="Times New Roman" panose="02020603050405020304" pitchFamily="18" charset="0"/>
                <a:cs typeface="Times New Roman" panose="02020603050405020304" pitchFamily="18" charset="0"/>
              </a:rPr>
              <a:t>lãi</a:t>
            </a:r>
            <a:r>
              <a:rPr lang="fr-FR" sz="1800" dirty="0">
                <a:latin typeface="Times New Roman" panose="02020603050405020304" pitchFamily="18" charset="0"/>
                <a:cs typeface="Times New Roman" panose="02020603050405020304" pitchFamily="18" charset="0"/>
              </a:rPr>
              <a:t>” </a:t>
            </a:r>
            <a:r>
              <a:rPr lang="fr-FR" sz="1800" dirty="0" err="1">
                <a:latin typeface="Times New Roman" panose="02020603050405020304" pitchFamily="18" charset="0"/>
                <a:cs typeface="Times New Roman" panose="02020603050405020304" pitchFamily="18" charset="0"/>
              </a:rPr>
              <a:t>hay</a:t>
            </a:r>
            <a:r>
              <a:rPr lang="fr-FR" sz="1800" dirty="0">
                <a:latin typeface="Times New Roman" panose="02020603050405020304" pitchFamily="18" charset="0"/>
                <a:cs typeface="Times New Roman" panose="02020603050405020304" pitchFamily="18" charset="0"/>
              </a:rPr>
              <a:t> “l</a:t>
            </a:r>
            <a:r>
              <a:rPr lang="vi-VN" sz="1800" dirty="0">
                <a:latin typeface="Times New Roman" panose="02020603050405020304" pitchFamily="18" charset="0"/>
                <a:cs typeface="Times New Roman" panose="02020603050405020304" pitchFamily="18" charset="0"/>
              </a:rPr>
              <a:t>ợi nhuận”.</a:t>
            </a:r>
          </a:p>
          <a:p>
            <a:r>
              <a:rPr lang="vi-VN" sz="1800" dirty="0">
                <a:latin typeface="Times New Roman" panose="02020603050405020304" pitchFamily="18" charset="0"/>
                <a:cs typeface="Times New Roman" panose="02020603050405020304" pitchFamily="18" charset="0"/>
              </a:rPr>
              <a:t>Gi</a:t>
            </a:r>
            <a:r>
              <a:rPr lang="en-US" sz="1800" dirty="0">
                <a:latin typeface="Times New Roman" panose="02020603050405020304" pitchFamily="18" charset="0"/>
                <a:cs typeface="Times New Roman" panose="02020603050405020304" pitchFamily="18" charset="0"/>
              </a:rPr>
              <a:t>á tr</a:t>
            </a:r>
            <a:r>
              <a:rPr lang="vi-VN" sz="1800" dirty="0">
                <a:latin typeface="Times New Roman" panose="02020603050405020304" pitchFamily="18" charset="0"/>
                <a:cs typeface="Times New Roman" panose="02020603050405020304" pitchFamily="18" charset="0"/>
              </a:rPr>
              <a:t>ị thặng dư được so với to</a:t>
            </a:r>
            <a:r>
              <a:rPr lang="en-US" sz="1800" dirty="0" err="1">
                <a:latin typeface="Times New Roman" panose="02020603050405020304" pitchFamily="18" charset="0"/>
                <a:cs typeface="Times New Roman" panose="02020603050405020304" pitchFamily="18" charset="0"/>
              </a:rPr>
              <a:t>àn</a:t>
            </a:r>
            <a:r>
              <a:rPr lang="en-US" sz="1800" dirty="0">
                <a:latin typeface="Times New Roman" panose="02020603050405020304" pitchFamily="18" charset="0"/>
                <a:cs typeface="Times New Roman" panose="02020603050405020304" pitchFamily="18" charset="0"/>
              </a:rPr>
              <a:t> b</a:t>
            </a:r>
            <a:r>
              <a:rPr lang="vi-VN" sz="1800" dirty="0">
                <a:latin typeface="Times New Roman" panose="02020603050405020304" pitchFamily="18" charset="0"/>
                <a:cs typeface="Times New Roman" panose="02020603050405020304" pitchFamily="18" charset="0"/>
              </a:rPr>
              <a:t>ộ tư bản ứng trước, được quan niệm l</a:t>
            </a:r>
            <a:r>
              <a:rPr lang="en-US" sz="1800" dirty="0">
                <a:latin typeface="Times New Roman" panose="02020603050405020304" pitchFamily="18" charset="0"/>
                <a:cs typeface="Times New Roman" panose="02020603050405020304" pitchFamily="18" charset="0"/>
              </a:rPr>
              <a:t>à “con đ</a:t>
            </a:r>
            <a:r>
              <a:rPr lang="vi-VN" sz="1800" dirty="0">
                <a:latin typeface="Times New Roman" panose="02020603050405020304" pitchFamily="18" charset="0"/>
                <a:cs typeface="Times New Roman" panose="02020603050405020304" pitchFamily="18" charset="0"/>
              </a:rPr>
              <a:t>ẻ”</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của tư bản ứng trước sẽ mang h</a:t>
            </a:r>
            <a:r>
              <a:rPr lang="en-US" sz="1800" dirty="0" err="1">
                <a:latin typeface="Times New Roman" panose="02020603050405020304" pitchFamily="18" charset="0"/>
                <a:cs typeface="Times New Roman" panose="02020603050405020304" pitchFamily="18" charset="0"/>
              </a:rPr>
              <a:t>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t>
            </a:r>
            <a:r>
              <a:rPr lang="vi-VN" sz="1800" dirty="0">
                <a:latin typeface="Times New Roman" panose="02020603050405020304" pitchFamily="18" charset="0"/>
                <a:cs typeface="Times New Roman" panose="02020603050405020304" pitchFamily="18" charset="0"/>
              </a:rPr>
              <a:t>ức chuyển ho</a:t>
            </a:r>
            <a:r>
              <a:rPr lang="en-US" sz="1800" dirty="0">
                <a:latin typeface="Times New Roman" panose="02020603050405020304" pitchFamily="18" charset="0"/>
                <a:cs typeface="Times New Roman" panose="02020603050405020304" pitchFamily="18" charset="0"/>
              </a:rPr>
              <a:t>á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l</a:t>
            </a:r>
            <a:r>
              <a:rPr lang="vi-VN" sz="1800" dirty="0">
                <a:latin typeface="Times New Roman" panose="02020603050405020304" pitchFamily="18" charset="0"/>
                <a:cs typeface="Times New Roman" panose="02020603050405020304" pitchFamily="18" charset="0"/>
              </a:rPr>
              <a:t>ợi nhuận. K</a:t>
            </a:r>
            <a:r>
              <a:rPr lang="en-US" sz="1800" dirty="0">
                <a:latin typeface="Times New Roman" panose="02020603050405020304" pitchFamily="18" charset="0"/>
                <a:cs typeface="Times New Roman" panose="02020603050405020304" pitchFamily="18" charset="0"/>
              </a:rPr>
              <a:t>ý hi</a:t>
            </a:r>
            <a:r>
              <a:rPr lang="vi-VN" sz="1800" dirty="0">
                <a:latin typeface="Times New Roman" panose="02020603050405020304" pitchFamily="18" charset="0"/>
                <a:cs typeface="Times New Roman" panose="02020603050405020304" pitchFamily="18" charset="0"/>
              </a:rPr>
              <a:t>ệu “p”.</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1B2C09B-B182-4F87-AB3A-52236B15FE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2568203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D7BF-636C-424B-9E74-789A9BC1B836}"/>
              </a:ext>
            </a:extLst>
          </p:cNvPr>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3.1.3. </a:t>
            </a:r>
            <a:r>
              <a:rPr lang="en-US" sz="2400" b="1" dirty="0" err="1">
                <a:latin typeface="Times New Roman" panose="02020603050405020304" pitchFamily="18" charset="0"/>
                <a:cs typeface="Times New Roman" panose="02020603050405020304" pitchFamily="18" charset="0"/>
              </a:rPr>
              <a:t>Tỷ</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suất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lợi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nhuận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tố</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ảnh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hưởng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tới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tỷ</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suất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lợi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nhuận</a:t>
            </a:r>
            <a:endParaRPr lang="en-US"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22744ED-C11D-4761-86DA-2F4B991C408B}"/>
              </a:ext>
            </a:extLst>
          </p:cNvPr>
          <p:cNvSpPr>
            <a:spLocks noGrp="1"/>
          </p:cNvSpPr>
          <p:nvPr>
            <p:ph type="body" idx="1"/>
          </p:nvPr>
        </p:nvSpPr>
        <p:spPr>
          <a:xfrm>
            <a:off x="1199775" y="1599700"/>
            <a:ext cx="6650700" cy="3423404"/>
          </a:xfrm>
        </p:spPr>
        <p:txBody>
          <a:bodyPr/>
          <a:lstStyle/>
          <a:p>
            <a:r>
              <a:rPr lang="en-US" dirty="0" err="1">
                <a:latin typeface="Times New Roman" panose="02020603050405020304" pitchFamily="18" charset="0"/>
                <a:cs typeface="Times New Roman" panose="02020603050405020304" pitchFamily="18" charset="0"/>
              </a:rPr>
              <a:t>Tỷ</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tỷ</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p’)</a:t>
            </a:r>
          </a:p>
          <a:p>
            <a:r>
              <a:rPr lang="en-US" dirty="0" err="1">
                <a:latin typeface="Times New Roman" panose="02020603050405020304" pitchFamily="18" charset="0"/>
                <a:cs typeface="Times New Roman" panose="02020603050405020304" pitchFamily="18" charset="0"/>
              </a:rPr>
              <a:t>Tỷ</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 = p / (C + V) *100%</a:t>
            </a:r>
          </a:p>
          <a:p>
            <a:r>
              <a:rPr lang="en-US" dirty="0" err="1">
                <a:latin typeface="Times New Roman" panose="02020603050405020304" pitchFamily="18" charset="0"/>
                <a:cs typeface="Times New Roman" panose="02020603050405020304" pitchFamily="18" charset="0"/>
              </a:rPr>
              <a:t>Tỷ</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4BBCEE3-BD48-44B9-86F3-71E469A017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198679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FBBB-19E9-4896-BC2E-C9069F3B38B9}"/>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hưởng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tỷ</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suất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lợi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nhuận</a:t>
            </a:r>
            <a:endParaRPr lang="en-US"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A957904-58A9-4AE8-ADF1-554399E9950B}"/>
              </a:ext>
            </a:extLst>
          </p:cNvPr>
          <p:cNvSpPr>
            <a:spLocks noGrp="1"/>
          </p:cNvSpPr>
          <p:nvPr>
            <p:ph type="body" idx="1"/>
          </p:nvPr>
        </p:nvSpPr>
        <p:spPr/>
        <p:txBody>
          <a:bodyPr/>
          <a:lstStyle/>
          <a:p>
            <a:r>
              <a:rPr lang="vi-VN" dirty="0">
                <a:latin typeface="+mj-lt"/>
              </a:rPr>
              <a:t>Tỷ suất giá trị thặng dư → đồng biến. </a:t>
            </a:r>
            <a:endParaRPr lang="en-US" dirty="0">
              <a:latin typeface="+mj-lt"/>
            </a:endParaRPr>
          </a:p>
          <a:p>
            <a:r>
              <a:rPr lang="vi-VN" dirty="0">
                <a:latin typeface="+mj-lt"/>
              </a:rPr>
              <a:t>Cấu tạo hữu cơ của tư bản (C/V) → ng</a:t>
            </a:r>
            <a:r>
              <a:rPr lang="en-US" dirty="0">
                <a:latin typeface="+mj-lt"/>
              </a:rPr>
              <a:t>h</a:t>
            </a:r>
            <a:r>
              <a:rPr lang="vi-VN" dirty="0">
                <a:latin typeface="+mj-lt"/>
              </a:rPr>
              <a:t>ịch biến. </a:t>
            </a:r>
            <a:endParaRPr lang="en-US" dirty="0">
              <a:latin typeface="+mj-lt"/>
            </a:endParaRPr>
          </a:p>
          <a:p>
            <a:r>
              <a:rPr lang="vi-VN" dirty="0">
                <a:latin typeface="+mj-lt"/>
              </a:rPr>
              <a:t>Tốc độ chu chuyển của tư bản → đồng biến.</a:t>
            </a:r>
            <a:endParaRPr lang="en-US" dirty="0">
              <a:latin typeface="+mj-lt"/>
            </a:endParaRPr>
          </a:p>
          <a:p>
            <a:r>
              <a:rPr lang="vi-VN" dirty="0">
                <a:latin typeface="+mj-lt"/>
              </a:rPr>
              <a:t>Tiết kiệm tư bản bất biến (C) → đồng biến.</a:t>
            </a:r>
            <a:endParaRPr lang="en-US" dirty="0">
              <a:latin typeface="+mj-lt"/>
            </a:endParaRPr>
          </a:p>
          <a:p>
            <a:r>
              <a:rPr lang="vi-VN" dirty="0">
                <a:latin typeface="+mj-lt"/>
              </a:rPr>
              <a:t>p’ có xu hướng ngày càng giảm xuống.</a:t>
            </a:r>
            <a:endParaRPr lang="en-US" dirty="0">
              <a:latin typeface="+mj-lt"/>
            </a:endParaRPr>
          </a:p>
        </p:txBody>
      </p:sp>
      <p:sp>
        <p:nvSpPr>
          <p:cNvPr id="4" name="Slide Number Placeholder 3">
            <a:extLst>
              <a:ext uri="{FF2B5EF4-FFF2-40B4-BE49-F238E27FC236}">
                <a16:creationId xmlns:a16="http://schemas.microsoft.com/office/drawing/2014/main" id="{14D17446-5741-4E70-B2A7-077B7FBC80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2741099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40C3-BF33-4384-9651-0CEC4063B03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3.1.4. </a:t>
            </a:r>
            <a:r>
              <a:rPr lang="en-US" b="1" dirty="0" err="1">
                <a:latin typeface="Times New Roman" panose="02020603050405020304" pitchFamily="18" charset="0"/>
                <a:cs typeface="Times New Roman" panose="02020603050405020304" pitchFamily="18" charset="0"/>
              </a:rPr>
              <a:t>Lợi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nhuận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quân</a:t>
            </a:r>
            <a:endParaRPr lang="en-US"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7713695-DC39-4B35-8815-2F9AFF455025}"/>
              </a:ext>
            </a:extLst>
          </p:cNvPr>
          <p:cNvSpPr>
            <a:spLocks noGrp="1"/>
          </p:cNvSpPr>
          <p:nvPr>
            <p:ph type="body" idx="1"/>
          </p:nvPr>
        </p:nvSpPr>
        <p:spPr>
          <a:xfrm>
            <a:off x="1246650" y="1317999"/>
            <a:ext cx="6650700" cy="2507501"/>
          </a:xfrm>
        </p:spPr>
        <p:txBody>
          <a:bodyPr/>
          <a:lstStyle/>
          <a:p>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nhuận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quân</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Giả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3 </a:t>
            </a:r>
            <a:r>
              <a:rPr lang="en-US" sz="2000" dirty="0" err="1">
                <a:latin typeface="Times New Roman" panose="02020603050405020304" pitchFamily="18" charset="0"/>
                <a:cs typeface="Times New Roman" panose="02020603050405020304" pitchFamily="18" charset="0"/>
              </a:rPr>
              <a:t>ngành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da), </a:t>
            </a:r>
            <a:r>
              <a:rPr lang="en-US" sz="2000" dirty="0" err="1">
                <a:latin typeface="Times New Roman" panose="02020603050405020304" pitchFamily="18" charset="0"/>
                <a:cs typeface="Times New Roman" panose="02020603050405020304" pitchFamily="18" charset="0"/>
              </a:rPr>
              <a:t>vốn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tỷ</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thặng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chu </a:t>
            </a:r>
            <a:r>
              <a:rPr lang="en-US" sz="2000" dirty="0" err="1">
                <a:latin typeface="Times New Roman" panose="02020603050405020304" pitchFamily="18" charset="0"/>
                <a:cs typeface="Times New Roman" panose="02020603050405020304" pitchFamily="18" charset="0"/>
              </a:rPr>
              <a:t>chuyển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tỷ</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nhuận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nhuận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quân</a:t>
            </a:r>
            <a:r>
              <a:rPr lang="en-US" sz="2000"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C5C97932-8ABE-40D1-AB8B-BA327981F1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graphicFrame>
        <p:nvGraphicFramePr>
          <p:cNvPr id="5" name="Table 4">
            <a:extLst>
              <a:ext uri="{FF2B5EF4-FFF2-40B4-BE49-F238E27FC236}">
                <a16:creationId xmlns:a16="http://schemas.microsoft.com/office/drawing/2014/main" id="{76AC8A54-08EC-438F-A589-909003F0BED8}"/>
              </a:ext>
            </a:extLst>
          </p:cNvPr>
          <p:cNvGraphicFramePr>
            <a:graphicFrameLocks noGrp="1"/>
          </p:cNvGraphicFramePr>
          <p:nvPr/>
        </p:nvGraphicFramePr>
        <p:xfrm>
          <a:off x="1125303" y="3602484"/>
          <a:ext cx="7189787" cy="1541016"/>
        </p:xfrm>
        <a:graphic>
          <a:graphicData uri="http://schemas.openxmlformats.org/drawingml/2006/table">
            <a:tbl>
              <a:tblPr/>
              <a:tblGrid>
                <a:gridCol w="850270">
                  <a:extLst>
                    <a:ext uri="{9D8B030D-6E8A-4147-A177-3AD203B41FA5}">
                      <a16:colId xmlns:a16="http://schemas.microsoft.com/office/drawing/2014/main" val="1218067655"/>
                    </a:ext>
                  </a:extLst>
                </a:gridCol>
                <a:gridCol w="1125358">
                  <a:extLst>
                    <a:ext uri="{9D8B030D-6E8A-4147-A177-3AD203B41FA5}">
                      <a16:colId xmlns:a16="http://schemas.microsoft.com/office/drawing/2014/main" val="1892540099"/>
                    </a:ext>
                  </a:extLst>
                </a:gridCol>
                <a:gridCol w="1125358">
                  <a:extLst>
                    <a:ext uri="{9D8B030D-6E8A-4147-A177-3AD203B41FA5}">
                      <a16:colId xmlns:a16="http://schemas.microsoft.com/office/drawing/2014/main" val="2682588854"/>
                    </a:ext>
                  </a:extLst>
                </a:gridCol>
                <a:gridCol w="987814">
                  <a:extLst>
                    <a:ext uri="{9D8B030D-6E8A-4147-A177-3AD203B41FA5}">
                      <a16:colId xmlns:a16="http://schemas.microsoft.com/office/drawing/2014/main" val="3643487479"/>
                    </a:ext>
                  </a:extLst>
                </a:gridCol>
                <a:gridCol w="700223">
                  <a:extLst>
                    <a:ext uri="{9D8B030D-6E8A-4147-A177-3AD203B41FA5}">
                      <a16:colId xmlns:a16="http://schemas.microsoft.com/office/drawing/2014/main" val="41465805"/>
                    </a:ext>
                  </a:extLst>
                </a:gridCol>
                <a:gridCol w="712727">
                  <a:extLst>
                    <a:ext uri="{9D8B030D-6E8A-4147-A177-3AD203B41FA5}">
                      <a16:colId xmlns:a16="http://schemas.microsoft.com/office/drawing/2014/main" val="1858441339"/>
                    </a:ext>
                  </a:extLst>
                </a:gridCol>
                <a:gridCol w="700223">
                  <a:extLst>
                    <a:ext uri="{9D8B030D-6E8A-4147-A177-3AD203B41FA5}">
                      <a16:colId xmlns:a16="http://schemas.microsoft.com/office/drawing/2014/main" val="1022329909"/>
                    </a:ext>
                  </a:extLst>
                </a:gridCol>
                <a:gridCol w="987814">
                  <a:extLst>
                    <a:ext uri="{9D8B030D-6E8A-4147-A177-3AD203B41FA5}">
                      <a16:colId xmlns:a16="http://schemas.microsoft.com/office/drawing/2014/main" val="2015596272"/>
                    </a:ext>
                  </a:extLst>
                </a:gridCol>
              </a:tblGrid>
              <a:tr h="522894">
                <a:tc>
                  <a:txBody>
                    <a:bodyPr/>
                    <a:lstStyle/>
                    <a:p>
                      <a:pPr fontAlgn="t"/>
                      <a:r>
                        <a:rPr lang="en-US" sz="1300" dirty="0" err="1">
                          <a:effectLst/>
                        </a:rPr>
                        <a:t>Ngành</a:t>
                      </a:r>
                      <a:r>
                        <a:rPr lang="en-US" sz="1300" dirty="0">
                          <a:effectLst/>
                        </a:rPr>
                        <a:t> </a:t>
                      </a:r>
                      <a:r>
                        <a:rPr lang="en-US" sz="1300" dirty="0" err="1">
                          <a:effectLst/>
                        </a:rPr>
                        <a:t>sản</a:t>
                      </a:r>
                      <a:r>
                        <a:rPr lang="en-US" sz="1300" dirty="0">
                          <a:effectLst/>
                        </a:rPr>
                        <a:t> </a:t>
                      </a:r>
                      <a:r>
                        <a:rPr lang="en-US" sz="1300" dirty="0" err="1">
                          <a:effectLst/>
                        </a:rPr>
                        <a:t>xuất</a:t>
                      </a:r>
                      <a:endParaRPr lang="en-US" sz="1300" dirty="0">
                        <a:effectLst/>
                      </a:endParaRP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Chi phí sản xuất TBCN</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dirty="0">
                          <a:effectLst/>
                        </a:rPr>
                        <a:t>m (m’=100%)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Giá trị hàng hóa</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dirty="0">
                          <a:effectLst/>
                        </a:rPr>
                        <a:t>P’ %</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 </a:t>
                      </a:r>
                      <a:endParaRPr lang="en-US" sz="1300">
                        <a:solidFill>
                          <a:srgbClr val="000000"/>
                        </a:solidFill>
                        <a:effectLst/>
                      </a:endParaRPr>
                    </a:p>
                    <a:p>
                      <a:pPr fontAlgn="t"/>
                      <a:r>
                        <a:rPr lang="en-US" sz="1300" i="1">
                          <a:solidFill>
                            <a:srgbClr val="000000"/>
                          </a:solidFill>
                          <a:effectLst/>
                        </a:rPr>
                        <a:t>p</a:t>
                      </a:r>
                      <a:r>
                        <a:rPr lang="en-US" sz="1300">
                          <a:solidFill>
                            <a:srgbClr val="000000"/>
                          </a:solidFill>
                          <a:effectLst/>
                        </a:rPr>
                        <a:t>‘</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 </a:t>
                      </a:r>
                      <a:endParaRPr lang="en-US" sz="1300">
                        <a:solidFill>
                          <a:srgbClr val="000000"/>
                        </a:solidFill>
                        <a:effectLst/>
                      </a:endParaRPr>
                    </a:p>
                    <a:p>
                      <a:pPr fontAlgn="t"/>
                      <a:r>
                        <a:rPr lang="en-US" sz="1300" i="1">
                          <a:solidFill>
                            <a:srgbClr val="000000"/>
                          </a:solidFill>
                          <a:effectLst/>
                        </a:rPr>
                        <a:t>p</a:t>
                      </a:r>
                      <a:endParaRPr lang="en-US" sz="1300">
                        <a:solidFill>
                          <a:srgbClr val="000000"/>
                        </a:solidFill>
                        <a:effectLst/>
                      </a:endParaRP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Giá cả sản xuất</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82106008"/>
                  </a:ext>
                </a:extLst>
              </a:tr>
              <a:tr h="330249">
                <a:tc>
                  <a:txBody>
                    <a:bodyPr/>
                    <a:lstStyle/>
                    <a:p>
                      <a:pPr fontAlgn="t"/>
                      <a:r>
                        <a:rPr lang="vi-VN" sz="1300" dirty="0">
                          <a:effectLst/>
                        </a:rPr>
                        <a:t>Cơ khí</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dirty="0">
                          <a:effectLst/>
                        </a:rPr>
                        <a:t>80c + 20v</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dirty="0">
                          <a:effectLst/>
                        </a:rPr>
                        <a:t>20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120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20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130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4069979"/>
                  </a:ext>
                </a:extLst>
              </a:tr>
              <a:tr h="330249">
                <a:tc>
                  <a:txBody>
                    <a:bodyPr/>
                    <a:lstStyle/>
                    <a:p>
                      <a:pPr fontAlgn="t"/>
                      <a:r>
                        <a:rPr lang="en-US" sz="1300" dirty="0" err="1">
                          <a:effectLst/>
                        </a:rPr>
                        <a:t>Dệt</a:t>
                      </a:r>
                      <a:endParaRPr lang="en-US" sz="1300" dirty="0">
                        <a:effectLst/>
                      </a:endParaRP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70c + 30v</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dirty="0">
                          <a:effectLst/>
                        </a:rPr>
                        <a:t>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130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130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14897763"/>
                  </a:ext>
                </a:extLst>
              </a:tr>
              <a:tr h="330249">
                <a:tc>
                  <a:txBody>
                    <a:bodyPr/>
                    <a:lstStyle/>
                    <a:p>
                      <a:pPr fontAlgn="t"/>
                      <a:r>
                        <a:rPr lang="en-US" sz="1300" dirty="0">
                          <a:effectLst/>
                        </a:rPr>
                        <a:t>Da</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60c + 40v</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a:effectLst/>
                        </a:rPr>
                        <a:t>40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dirty="0">
                          <a:effectLst/>
                        </a:rPr>
                        <a:t>140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dirty="0">
                          <a:effectLst/>
                        </a:rPr>
                        <a:t>40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dirty="0">
                          <a:effectLst/>
                        </a:rPr>
                        <a:t>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dirty="0">
                          <a:effectLst/>
                        </a:rPr>
                        <a:t>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sz="1300" dirty="0">
                          <a:effectLst/>
                        </a:rPr>
                        <a:t>130</a:t>
                      </a:r>
                    </a:p>
                  </a:txBody>
                  <a:tcPr marL="68802" marR="68802" marT="68802" marB="688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40341203"/>
                  </a:ext>
                </a:extLst>
              </a:tr>
            </a:tbl>
          </a:graphicData>
        </a:graphic>
      </p:graphicFrame>
    </p:spTree>
    <p:extLst>
      <p:ext uri="{BB962C8B-B14F-4D97-AF65-F5344CB8AC3E}">
        <p14:creationId xmlns:p14="http://schemas.microsoft.com/office/powerpoint/2010/main" val="553982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B5CC-BE3D-4143-BC08-732F2CA0ACB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3.1.5. </a:t>
            </a:r>
            <a:r>
              <a:rPr lang="en-US" b="1" dirty="0" err="1">
                <a:latin typeface="Times New Roman" panose="02020603050405020304" pitchFamily="18" charset="0"/>
                <a:cs typeface="Times New Roman" panose="02020603050405020304" pitchFamily="18" charset="0"/>
              </a:rPr>
              <a:t>lợi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nhuận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thương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nghiệp</a:t>
            </a:r>
            <a:r>
              <a:rPr lang="en-US" b="1" dirty="0">
                <a:latin typeface="Times New Roman" panose="02020603050405020304" pitchFamily="18" charset="0"/>
                <a:cs typeface="Times New Roman" panose="02020603050405020304" pitchFamily="18" charset="0"/>
              </a:rPr>
              <a:t> </a:t>
            </a:r>
          </a:p>
        </p:txBody>
      </p:sp>
      <p:sp>
        <p:nvSpPr>
          <p:cNvPr id="3" name="Text Placeholder 2">
            <a:extLst>
              <a:ext uri="{FF2B5EF4-FFF2-40B4-BE49-F238E27FC236}">
                <a16:creationId xmlns:a16="http://schemas.microsoft.com/office/drawing/2014/main" id="{AD366959-0376-4273-97DD-77AA3216DE3E}"/>
              </a:ext>
            </a:extLst>
          </p:cNvPr>
          <p:cNvSpPr>
            <a:spLocks noGrp="1"/>
          </p:cNvSpPr>
          <p:nvPr>
            <p:ph type="body" idx="1"/>
          </p:nvPr>
        </p:nvSpPr>
        <p:spPr/>
        <p:txBody>
          <a:bodyPr/>
          <a:lstStyle/>
          <a:p>
            <a:r>
              <a:rPr lang="vi-VN" sz="1800" dirty="0">
                <a:latin typeface="+mj-lt"/>
              </a:rPr>
              <a:t>Bản chất của tư bản thương nghiệp: Là một bộ phận của tư bản công nghiệp tách rời ra khi phân công lao động xã hội đã phát triển. </a:t>
            </a:r>
            <a:endParaRPr lang="en-US" sz="1800" dirty="0">
              <a:latin typeface="+mj-lt"/>
            </a:endParaRPr>
          </a:p>
          <a:p>
            <a:r>
              <a:rPr lang="vi-VN" sz="1800" dirty="0">
                <a:latin typeface="+mj-lt"/>
              </a:rPr>
              <a:t>H’ - T’ tách ra thành tư bản thương nghiệp. </a:t>
            </a:r>
            <a:endParaRPr lang="en-US" sz="1800" dirty="0">
              <a:latin typeface="+mj-lt"/>
            </a:endParaRPr>
          </a:p>
          <a:p>
            <a:r>
              <a:rPr lang="vi-VN" sz="1800" i="1" dirty="0">
                <a:latin typeface="+mj-lt"/>
              </a:rPr>
              <a:t>Lợi nhuận thương nghiệp: Bản chất của lợi nhuận thương nghiệp: là phần giá trị thặng dư được tạo ra từ sản xuất, do các nhà tư bản công nghiệp “nhường” cho các nhà tư bản thương nghiệp.</a:t>
            </a:r>
            <a:endParaRPr lang="en-US" sz="1800" i="1" dirty="0">
              <a:latin typeface="+mj-lt"/>
            </a:endParaRPr>
          </a:p>
        </p:txBody>
      </p:sp>
      <p:sp>
        <p:nvSpPr>
          <p:cNvPr id="4" name="Slide Number Placeholder 3">
            <a:extLst>
              <a:ext uri="{FF2B5EF4-FFF2-40B4-BE49-F238E27FC236}">
                <a16:creationId xmlns:a16="http://schemas.microsoft.com/office/drawing/2014/main" id="{D76B2CD1-9F0D-446B-B734-47118149C50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3737153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94DE9-CAEB-4F08-A755-A4DE4881E09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3.2. </a:t>
            </a:r>
            <a:r>
              <a:rPr lang="en-US" b="1" dirty="0" err="1">
                <a:latin typeface="Times New Roman" panose="02020603050405020304" pitchFamily="18" charset="0"/>
                <a:cs typeface="Times New Roman" panose="02020603050405020304" pitchFamily="18" charset="0"/>
              </a:rPr>
              <a:t>Lợi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tức</a:t>
            </a:r>
            <a:endParaRPr lang="en-US"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84BDDA8-DB17-4E83-B7EF-6FE728107858}"/>
              </a:ext>
            </a:extLst>
          </p:cNvPr>
          <p:cNvSpPr>
            <a:spLocks noGrp="1"/>
          </p:cNvSpPr>
          <p:nvPr>
            <p:ph type="body" idx="1"/>
          </p:nvPr>
        </p:nvSpPr>
        <p:spPr>
          <a:xfrm>
            <a:off x="907166" y="1318000"/>
            <a:ext cx="7843199" cy="3825500"/>
          </a:xfrm>
        </p:spPr>
        <p:txBody>
          <a:bodyPr/>
          <a:lstStyle/>
          <a:p>
            <a:pPr eaLnBrk="1" hangingPunct="1">
              <a:spcBef>
                <a:spcPct val="50000"/>
              </a:spcBef>
              <a:buFontTx/>
              <a:buNone/>
              <a:defRPr/>
            </a:pPr>
            <a:r>
              <a:rPr lang="en-US" sz="24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Lợi</a:t>
            </a:r>
            <a:r>
              <a:rPr lang="en-US" sz="2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tức</a:t>
            </a:r>
            <a:r>
              <a:rPr lang="en-US" sz="2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và</a:t>
            </a:r>
            <a:r>
              <a:rPr lang="en-US" sz="2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tỷ</a:t>
            </a:r>
            <a:r>
              <a:rPr lang="en-US" sz="2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suất</a:t>
            </a:r>
            <a:r>
              <a:rPr lang="en-US" sz="2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lợi</a:t>
            </a:r>
            <a:r>
              <a:rPr lang="en-US" sz="2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tức</a:t>
            </a:r>
            <a:endParaRPr lang="en-US" sz="2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just" eaLnBrk="1" hangingPunct="1">
              <a:spcBef>
                <a:spcPct val="0"/>
              </a:spcBef>
              <a:buFontTx/>
              <a:buNone/>
              <a:defRPr/>
            </a:pPr>
            <a:r>
              <a:rPr lang="en-US" sz="2400" dirty="0" err="1">
                <a:latin typeface="Times New Roman" panose="02020603050405020304" pitchFamily="18" charset="0"/>
                <a:ea typeface="SimSun" panose="02010600030101010101" pitchFamily="2" charset="-122"/>
                <a:cs typeface="Times New Roman" panose="02020603050405020304" pitchFamily="18" charset="0"/>
              </a:rPr>
              <a:t>Lợi</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tức</a:t>
            </a:r>
            <a:r>
              <a:rPr lang="en-US" sz="2400" dirty="0">
                <a:latin typeface="Times New Roman" panose="02020603050405020304" pitchFamily="18" charset="0"/>
                <a:ea typeface="SimSun" panose="02010600030101010101" pitchFamily="2" charset="-122"/>
                <a:cs typeface="Times New Roman" panose="02020603050405020304" pitchFamily="18" charset="0"/>
              </a:rPr>
              <a:t> (z) </a:t>
            </a:r>
            <a:r>
              <a:rPr lang="en-US" sz="2400" dirty="0" err="1">
                <a:latin typeface="Times New Roman" panose="02020603050405020304" pitchFamily="18" charset="0"/>
                <a:ea typeface="SimSun" panose="02010600030101010101" pitchFamily="2" charset="-122"/>
                <a:cs typeface="Times New Roman" panose="02020603050405020304" pitchFamily="18" charset="0"/>
              </a:rPr>
              <a:t>là</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một</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phần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lợi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nhuận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bình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quân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mà</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nhà</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tư</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bản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vay</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để</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hoạt</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động</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phải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trả</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cho</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người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cho</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vay</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về</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quyền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được</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tạm</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sử</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dụng</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tư</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bản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tiền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tệ</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p>
          <a:p>
            <a:pPr algn="just" eaLnBrk="1" hangingPunct="1">
              <a:spcBef>
                <a:spcPct val="0"/>
              </a:spcBef>
              <a:buFontTx/>
              <a:buNone/>
              <a:defRPr/>
            </a:pPr>
            <a:r>
              <a:rPr lang="en-US" sz="2400" dirty="0" err="1">
                <a:latin typeface="Times New Roman" panose="02020603050405020304" pitchFamily="18" charset="0"/>
                <a:ea typeface="SimSun" panose="02010600030101010101" pitchFamily="2" charset="-122"/>
                <a:cs typeface="Times New Roman" panose="02020603050405020304" pitchFamily="18" charset="0"/>
              </a:rPr>
              <a:t>Tỷ</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suất</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lợi</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tức</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Là</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tỷ</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lệ</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phần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trăm</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giữa</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số</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lợi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tức</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thu</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được</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và</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số</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tư</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bản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cho</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vay</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trong</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một</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thời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gian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nhất</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định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p>
          <a:p>
            <a:endParaRPr lang="en-US" dirty="0"/>
          </a:p>
        </p:txBody>
      </p:sp>
      <p:sp>
        <p:nvSpPr>
          <p:cNvPr id="4" name="Slide Number Placeholder 3">
            <a:extLst>
              <a:ext uri="{FF2B5EF4-FFF2-40B4-BE49-F238E27FC236}">
                <a16:creationId xmlns:a16="http://schemas.microsoft.com/office/drawing/2014/main" id="{F5175861-D378-4C92-B016-31F5A4D2352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3157908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0B8-F5A4-4CCB-94D9-CE2D83AFE96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3.3. </a:t>
            </a:r>
            <a:r>
              <a:rPr lang="en-US" b="1" dirty="0" err="1">
                <a:latin typeface="Times New Roman" panose="02020603050405020304" pitchFamily="18" charset="0"/>
                <a:cs typeface="Times New Roman" panose="02020603050405020304" pitchFamily="18" charset="0"/>
              </a:rPr>
              <a:t>Địa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chủ</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nghĩa</a:t>
            </a:r>
            <a:endParaRPr lang="en-US"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634E081-6246-404B-9162-B228C66730A5}"/>
              </a:ext>
            </a:extLst>
          </p:cNvPr>
          <p:cNvSpPr>
            <a:spLocks noGrp="1"/>
          </p:cNvSpPr>
          <p:nvPr>
            <p:ph type="body" idx="1"/>
          </p:nvPr>
        </p:nvSpPr>
        <p:spPr>
          <a:xfrm>
            <a:off x="661100" y="1599700"/>
            <a:ext cx="8068371" cy="2886000"/>
          </a:xfrm>
        </p:spPr>
        <p:txBody>
          <a:bodyPr/>
          <a:lstStyle/>
          <a:p>
            <a:r>
              <a:rPr lang="en-US" sz="2400" dirty="0" err="1">
                <a:latin typeface="Times New Roman" panose="02020603050405020304" pitchFamily="18" charset="0"/>
                <a:ea typeface="SimSun" panose="02010600030101010101" pitchFamily="2" charset="-122"/>
                <a:cs typeface="Times New Roman" panose="02020603050405020304" pitchFamily="18" charset="0"/>
              </a:rPr>
              <a:t>Địa</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tô</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tư</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bản</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chủ</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nghĩa</a:t>
            </a:r>
            <a:r>
              <a:rPr lang="en-US" dirty="0">
                <a:latin typeface="Times New Roman" panose="02020603050405020304" pitchFamily="18" charset="0"/>
                <a:ea typeface="SimSun" panose="02010600030101010101" pitchFamily="2" charset="-122"/>
                <a:cs typeface="Times New Roman" panose="02020603050405020304" pitchFamily="18" charset="0"/>
              </a:rPr>
              <a:t>:</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lợi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nhuận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siêu</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ngạch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dôi</a:t>
            </a:r>
            <a:r>
              <a:rPr lang="en-US" sz="2400" i="1" dirty="0">
                <a:latin typeface="Times New Roman" panose="02020603050405020304" pitchFamily="18" charset="0"/>
                <a:ea typeface="SimSun" panose="02010600030101010101" pitchFamily="2" charset="-122"/>
                <a:cs typeface="Times New Roman" panose="02020603050405020304" pitchFamily="18" charset="0"/>
              </a:rPr>
              <a:t> ra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ngoài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lợi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nhuận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bình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quân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mà</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nhà</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tư</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bản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kinh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doanh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nông</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nghiệp</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phải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trả</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cho</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địa</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chủ</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vì</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đã</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kinh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doanh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trên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ruộng</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đất</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của</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địa</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chủ</a:t>
            </a:r>
            <a:r>
              <a:rPr lang="en-US" sz="2400" i="1" dirty="0">
                <a:latin typeface="Times New Roman" panose="02020603050405020304" pitchFamily="18" charset="0"/>
                <a:ea typeface="SimSun" panose="02010600030101010101" pitchFamily="2" charset="-122"/>
                <a:cs typeface="Times New Roman" panose="02020603050405020304" pitchFamily="18" charset="0"/>
              </a:rPr>
              <a:t>.</a:t>
            </a:r>
          </a:p>
          <a:p>
            <a:r>
              <a:rPr lang="en-US" sz="2400" dirty="0" err="1">
                <a:latin typeface="Times New Roman" panose="02020603050405020304" pitchFamily="18" charset="0"/>
                <a:ea typeface="SimSun" panose="02010600030101010101" pitchFamily="2" charset="-122"/>
                <a:cs typeface="Times New Roman" panose="02020603050405020304" pitchFamily="18" charset="0"/>
              </a:rPr>
              <a:t>Địa</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tô</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chênh</a:t>
            </a:r>
            <a:r>
              <a:rPr 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latin typeface="Times New Roman" panose="02020603050405020304" pitchFamily="18" charset="0"/>
                <a:ea typeface="SimSun" panose="02010600030101010101" pitchFamily="2" charset="-122"/>
                <a:cs typeface="Times New Roman" panose="02020603050405020304" pitchFamily="18" charset="0"/>
              </a:rPr>
              <a:t>lệch</a:t>
            </a: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lợi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nhuận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siêu</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ngạch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dôi</a:t>
            </a:r>
            <a:r>
              <a:rPr lang="en-US" sz="2400" i="1" dirty="0">
                <a:latin typeface="Times New Roman" panose="02020603050405020304" pitchFamily="18" charset="0"/>
                <a:ea typeface="SimSun" panose="02010600030101010101" pitchFamily="2" charset="-122"/>
                <a:cs typeface="Times New Roman" panose="02020603050405020304" pitchFamily="18" charset="0"/>
              </a:rPr>
              <a:t> ra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ngoài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lợi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nhuận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bình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quân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được</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hình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thành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trên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những</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ruộng</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đất</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có</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điều</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kiện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kinh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doanh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trung</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bình</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và</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thuận</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latin typeface="Times New Roman" panose="02020603050405020304" pitchFamily="18" charset="0"/>
                <a:ea typeface="SimSun" panose="02010600030101010101" pitchFamily="2" charset="-122"/>
                <a:cs typeface="Times New Roman" panose="02020603050405020304" pitchFamily="18" charset="0"/>
              </a:rPr>
              <a:t>lợi</a:t>
            </a:r>
            <a:r>
              <a:rPr lang="en-US" sz="2400" i="1" dirty="0">
                <a:latin typeface="Times New Roman" panose="02020603050405020304" pitchFamily="18" charset="0"/>
                <a:ea typeface="SimSun" panose="02010600030101010101" pitchFamily="2" charset="-122"/>
                <a:cs typeface="Times New Roman" panose="02020603050405020304" pitchFamily="18" charset="0"/>
              </a:rPr>
              <a:t>. </a:t>
            </a:r>
            <a:endParaRPr lang="en-US" sz="2400" b="1" i="1" u="sng" dirty="0">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09F93275-DEF2-4910-8E6F-998592E4462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228446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BC547D-3D5E-4614-9E7B-7C92D8FB4F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sp>
        <p:nvSpPr>
          <p:cNvPr id="3" name="Title 1">
            <a:extLst>
              <a:ext uri="{FF2B5EF4-FFF2-40B4-BE49-F238E27FC236}">
                <a16:creationId xmlns:a16="http://schemas.microsoft.com/office/drawing/2014/main" id="{419A88E2-2477-4332-AF79-C5950A0E62FB}"/>
              </a:ext>
            </a:extLst>
          </p:cNvPr>
          <p:cNvSpPr>
            <a:spLocks noGrp="1"/>
          </p:cNvSpPr>
          <p:nvPr/>
        </p:nvSpPr>
        <p:spPr bwMode="gray">
          <a:xfrm>
            <a:off x="1415819" y="862978"/>
            <a:ext cx="6900548" cy="68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b" anchorCtr="0" compatLnSpc="1">
            <a:prstTxWarp prst="textNoShape">
              <a:avLst/>
            </a:prstTxWarp>
            <a:noAutofit/>
          </a:bodyPr>
          <a:lstStyle>
            <a:lvl1pPr lvl="0" algn="r" rtl="0" eaLnBrk="0" fontAlgn="base" hangingPunct="0">
              <a:spcBef>
                <a:spcPts val="0"/>
              </a:spcBef>
              <a:spcAft>
                <a:spcPts val="0"/>
              </a:spcAft>
              <a:buSzPts val="4800"/>
              <a:buNone/>
              <a:defRPr sz="4800" b="1">
                <a:solidFill>
                  <a:schemeClr val="tx2"/>
                </a:solidFill>
                <a:latin typeface="+mj-lt"/>
                <a:ea typeface="+mj-ea"/>
                <a:cs typeface="+mj-cs"/>
              </a:defRPr>
            </a:lvl1pPr>
            <a:lvl2pPr lvl="1" algn="r" rtl="0" eaLnBrk="0" fontAlgn="base" hangingPunct="0">
              <a:spcBef>
                <a:spcPts val="0"/>
              </a:spcBef>
              <a:spcAft>
                <a:spcPts val="0"/>
              </a:spcAft>
              <a:buSzPts val="4800"/>
              <a:buNone/>
              <a:defRPr sz="4800" b="1">
                <a:solidFill>
                  <a:schemeClr val="tx2"/>
                </a:solidFill>
                <a:latin typeface="Arial" charset="0"/>
              </a:defRPr>
            </a:lvl2pPr>
            <a:lvl3pPr lvl="2" algn="r" rtl="0" eaLnBrk="0" fontAlgn="base" hangingPunct="0">
              <a:spcBef>
                <a:spcPts val="0"/>
              </a:spcBef>
              <a:spcAft>
                <a:spcPts val="0"/>
              </a:spcAft>
              <a:buSzPts val="4800"/>
              <a:buNone/>
              <a:defRPr sz="4800" b="1">
                <a:solidFill>
                  <a:schemeClr val="tx2"/>
                </a:solidFill>
                <a:latin typeface="Arial" charset="0"/>
              </a:defRPr>
            </a:lvl3pPr>
            <a:lvl4pPr lvl="3" algn="r" rtl="0" eaLnBrk="0" fontAlgn="base" hangingPunct="0">
              <a:spcBef>
                <a:spcPts val="0"/>
              </a:spcBef>
              <a:spcAft>
                <a:spcPts val="0"/>
              </a:spcAft>
              <a:buSzPts val="4800"/>
              <a:buNone/>
              <a:defRPr sz="4800" b="1">
                <a:solidFill>
                  <a:schemeClr val="tx2"/>
                </a:solidFill>
                <a:latin typeface="Arial" charset="0"/>
              </a:defRPr>
            </a:lvl4pPr>
            <a:lvl5pPr lvl="4" algn="r" rtl="0" eaLnBrk="0" fontAlgn="base" hangingPunct="0">
              <a:spcBef>
                <a:spcPts val="0"/>
              </a:spcBef>
              <a:spcAft>
                <a:spcPts val="0"/>
              </a:spcAft>
              <a:buSzPts val="4800"/>
              <a:buNone/>
              <a:defRPr sz="4800" b="1">
                <a:solidFill>
                  <a:schemeClr val="tx2"/>
                </a:solidFill>
                <a:latin typeface="Arial" charset="0"/>
              </a:defRPr>
            </a:lvl5pPr>
            <a:lvl6pPr marL="457200" lvl="5" algn="r" rtl="0" fontAlgn="base">
              <a:spcBef>
                <a:spcPts val="0"/>
              </a:spcBef>
              <a:spcAft>
                <a:spcPts val="0"/>
              </a:spcAft>
              <a:buSzPts val="4800"/>
              <a:buNone/>
              <a:defRPr sz="4800" b="1">
                <a:solidFill>
                  <a:schemeClr val="tx2"/>
                </a:solidFill>
                <a:latin typeface="Arial" charset="0"/>
              </a:defRPr>
            </a:lvl6pPr>
            <a:lvl7pPr marL="914400" lvl="6" algn="r" rtl="0" fontAlgn="base">
              <a:spcBef>
                <a:spcPts val="0"/>
              </a:spcBef>
              <a:spcAft>
                <a:spcPts val="0"/>
              </a:spcAft>
              <a:buSzPts val="4800"/>
              <a:buNone/>
              <a:defRPr sz="4800" b="1">
                <a:solidFill>
                  <a:schemeClr val="tx2"/>
                </a:solidFill>
                <a:latin typeface="Arial" charset="0"/>
              </a:defRPr>
            </a:lvl7pPr>
            <a:lvl8pPr marL="1371600" lvl="7" algn="r" rtl="0" fontAlgn="base">
              <a:spcBef>
                <a:spcPts val="0"/>
              </a:spcBef>
              <a:spcAft>
                <a:spcPts val="0"/>
              </a:spcAft>
              <a:buSzPts val="4800"/>
              <a:buNone/>
              <a:defRPr sz="4800" b="1">
                <a:solidFill>
                  <a:schemeClr val="tx2"/>
                </a:solidFill>
                <a:latin typeface="Arial" charset="0"/>
              </a:defRPr>
            </a:lvl8pPr>
            <a:lvl9pPr marL="1828800" lvl="8" algn="r" rtl="0" fontAlgn="base">
              <a:spcBef>
                <a:spcPts val="0"/>
              </a:spcBef>
              <a:spcAft>
                <a:spcPts val="0"/>
              </a:spcAft>
              <a:buSzPts val="4800"/>
              <a:buNone/>
              <a:defRPr sz="4800" b="1">
                <a:solidFill>
                  <a:schemeClr val="tx2"/>
                </a:solidFill>
                <a:latin typeface="Arial" charset="0"/>
              </a:defRPr>
            </a:lvl9pPr>
          </a:lstStyle>
          <a:p>
            <a:r>
              <a:rPr lang="en-US" altLang="en-US" sz="3200" dirty="0">
                <a:solidFill>
                  <a:schemeClr val="tx1"/>
                </a:solidFill>
                <a:latin typeface="Times New Roman" panose="02020603050405020304" pitchFamily="18" charset="0"/>
                <a:cs typeface="Times New Roman" panose="02020603050405020304" pitchFamily="18" charset="0"/>
              </a:rPr>
              <a:t>TÀI LIỆU HỌC TẬP  MÔN HỌC</a:t>
            </a:r>
            <a:endParaRPr lang="en-US" sz="3200" dirty="0"/>
          </a:p>
        </p:txBody>
      </p:sp>
      <p:sp>
        <p:nvSpPr>
          <p:cNvPr id="4" name="TextBox 3">
            <a:extLst>
              <a:ext uri="{FF2B5EF4-FFF2-40B4-BE49-F238E27FC236}">
                <a16:creationId xmlns:a16="http://schemas.microsoft.com/office/drawing/2014/main" id="{B56F3259-F7A0-4761-9AAC-D82FE70CBA27}"/>
              </a:ext>
            </a:extLst>
          </p:cNvPr>
          <p:cNvSpPr txBox="1"/>
          <p:nvPr/>
        </p:nvSpPr>
        <p:spPr>
          <a:xfrm>
            <a:off x="827633" y="1756754"/>
            <a:ext cx="7361921" cy="2523768"/>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385763" indent="-385763" algn="just">
              <a:buFont typeface="Arial" panose="020B0604020202020204" pitchFamily="34" charset="0"/>
              <a:buAutoNum type="arabicPeriod"/>
              <a:defRPr/>
            </a:pPr>
            <a:r>
              <a:rPr lang="pt-BR" altLang="en-US" sz="1600" b="1" i="1" dirty="0">
                <a:solidFill>
                  <a:prstClr val="black"/>
                </a:solidFill>
                <a:latin typeface="Times New Roman" panose="02020603050405020304" pitchFamily="18" charset="0"/>
                <a:cs typeface="Times New Roman" panose="02020603050405020304" pitchFamily="18" charset="0"/>
              </a:rPr>
              <a:t>Sách, giáo trình chính:</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en-US" altLang="en-US" sz="1600" dirty="0" err="1">
                <a:solidFill>
                  <a:prstClr val="black"/>
                </a:solidFill>
                <a:latin typeface="Times New Roman" panose="02020603050405020304" pitchFamily="18" charset="0"/>
                <a:cs typeface="Times New Roman" panose="02020603050405020304" pitchFamily="18" charset="0"/>
              </a:rPr>
              <a:t>Giáo</a:t>
            </a:r>
            <a:r>
              <a:rPr lang="en-US" altLang="en-US" sz="1600" dirty="0">
                <a:solidFill>
                  <a:prstClr val="black"/>
                </a:solidFill>
                <a:latin typeface="Times New Roman" panose="02020603050405020304" pitchFamily="18" charset="0"/>
                <a:cs typeface="Times New Roman" panose="02020603050405020304" pitchFamily="18" charset="0"/>
              </a:rPr>
              <a:t> </a:t>
            </a:r>
            <a:r>
              <a:rPr lang="en-US" altLang="en-US" sz="1600" dirty="0" err="1">
                <a:solidFill>
                  <a:prstClr val="black"/>
                </a:solidFill>
                <a:latin typeface="Times New Roman" panose="02020603050405020304" pitchFamily="18" charset="0"/>
                <a:cs typeface="Times New Roman" panose="02020603050405020304" pitchFamily="18" charset="0"/>
              </a:rPr>
              <a:t>trình</a:t>
            </a:r>
            <a:r>
              <a:rPr lang="en-US" altLang="en-US" sz="1600" dirty="0">
                <a:solidFill>
                  <a:prstClr val="black"/>
                </a:solidFill>
                <a:latin typeface="Times New Roman" panose="02020603050405020304" pitchFamily="18" charset="0"/>
                <a:cs typeface="Times New Roman" panose="02020603050405020304" pitchFamily="18" charset="0"/>
              </a:rPr>
              <a:t> </a:t>
            </a:r>
            <a:r>
              <a:rPr lang="pt-BR" sz="1600" i="1" dirty="0">
                <a:solidFill>
                  <a:prstClr val="black"/>
                </a:solidFill>
              </a:rPr>
              <a:t>Kinh tế chính trị Mác – Lênin</a:t>
            </a:r>
            <a:r>
              <a:rPr lang="pt-BR" sz="1600" dirty="0">
                <a:solidFill>
                  <a:prstClr val="black"/>
                </a:solidFill>
              </a:rPr>
              <a:t> </a:t>
            </a:r>
            <a:r>
              <a:rPr lang="pt-BR" altLang="en-US" sz="1600" dirty="0">
                <a:solidFill>
                  <a:prstClr val="black"/>
                </a:solidFill>
                <a:latin typeface="Times New Roman" panose="02020603050405020304" pitchFamily="18" charset="0"/>
                <a:cs typeface="Times New Roman" panose="02020603050405020304" pitchFamily="18" charset="0"/>
              </a:rPr>
              <a:t>(giáo trình tập huấn năm 2019- Bộ GDĐT)</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pt-BR" altLang="en-US" sz="1600" b="1" i="1" dirty="0">
                <a:solidFill>
                  <a:prstClr val="black"/>
                </a:solidFill>
                <a:latin typeface="Times New Roman" panose="02020603050405020304" pitchFamily="18" charset="0"/>
                <a:cs typeface="Times New Roman" panose="02020603050405020304" pitchFamily="18" charset="0"/>
              </a:rPr>
              <a:t>2. Tài liệu tham khảo: </a:t>
            </a:r>
            <a:endParaRPr lang="en-US" altLang="en-US" sz="1600" dirty="0">
              <a:solidFill>
                <a:prstClr val="black"/>
              </a:solidFill>
              <a:latin typeface="Times New Roman" panose="02020603050405020304" pitchFamily="18" charset="0"/>
              <a:cs typeface="Times New Roman" panose="02020603050405020304" pitchFamily="18" charset="0"/>
            </a:endParaRPr>
          </a:p>
          <a:p>
            <a:pPr>
              <a:defRPr/>
            </a:pPr>
            <a:r>
              <a:rPr lang="pt-BR" sz="1600" dirty="0">
                <a:solidFill>
                  <a:prstClr val="black"/>
                </a:solidFill>
              </a:rPr>
              <a:t>[1] Bộ Giáo dục và Đào tạo, </a:t>
            </a:r>
            <a:r>
              <a:rPr lang="pt-BR" sz="1600" i="1" dirty="0">
                <a:solidFill>
                  <a:prstClr val="black"/>
                </a:solidFill>
              </a:rPr>
              <a:t>Giáo trình Những Nguyên lý cơ bản của Chủ nghĩa Mác-Lênin</a:t>
            </a:r>
            <a:r>
              <a:rPr lang="pt-BR" sz="1600" dirty="0">
                <a:solidFill>
                  <a:prstClr val="black"/>
                </a:solidFill>
              </a:rPr>
              <a:t>, Nxb.Chính trị quốc gia, Hà Nội, 2014.</a:t>
            </a:r>
            <a:endParaRPr lang="en-US" sz="1600" dirty="0">
              <a:solidFill>
                <a:prstClr val="black"/>
              </a:solidFill>
            </a:endParaRPr>
          </a:p>
          <a:p>
            <a:pPr>
              <a:defRPr/>
            </a:pPr>
            <a:r>
              <a:rPr lang="pt-BR" sz="1600" dirty="0">
                <a:solidFill>
                  <a:prstClr val="black"/>
                </a:solidFill>
              </a:rPr>
              <a:t>[2] Hội đồng Trung ương chỉ đạo biên soạn giáo trình quốc gia các bộ môn khoa học Mác – Lênin, </a:t>
            </a:r>
            <a:r>
              <a:rPr lang="pt-BR" sz="1600" i="1" dirty="0">
                <a:solidFill>
                  <a:prstClr val="black"/>
                </a:solidFill>
              </a:rPr>
              <a:t>Giáo trình Kinh tế chính trị Mác-Lênin, </a:t>
            </a:r>
            <a:r>
              <a:rPr lang="pt-BR" sz="1600" dirty="0">
                <a:solidFill>
                  <a:prstClr val="black"/>
                </a:solidFill>
              </a:rPr>
              <a:t>Nxb.Chính trị quốc gia, Hà Nội, 2010. </a:t>
            </a:r>
          </a:p>
          <a:p>
            <a:pPr>
              <a:defRPr/>
            </a:pPr>
            <a:r>
              <a:rPr lang="pt-BR" sz="1600" dirty="0">
                <a:solidFill>
                  <a:prstClr val="black"/>
                </a:solidFill>
              </a:rPr>
              <a:t>[3]website: https://www.marxists.org/</a:t>
            </a:r>
            <a:endParaRPr lang="en-US" sz="1600" dirty="0">
              <a:solidFill>
                <a:prstClr val="black"/>
              </a:solidFill>
            </a:endParaRPr>
          </a:p>
          <a:p>
            <a:pPr>
              <a:defRPr/>
            </a:pPr>
            <a:endParaRPr lang="en-US" sz="1400" dirty="0">
              <a:solidFill>
                <a:prstClr val="black"/>
              </a:solidFill>
            </a:endParaRPr>
          </a:p>
        </p:txBody>
      </p:sp>
    </p:spTree>
    <p:extLst>
      <p:ext uri="{BB962C8B-B14F-4D97-AF65-F5344CB8AC3E}">
        <p14:creationId xmlns:p14="http://schemas.microsoft.com/office/powerpoint/2010/main" val="775212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50"/>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1"/>
                </a:solidFill>
              </a:rPr>
              <a:t>58</a:t>
            </a:fld>
            <a:endParaRPr>
              <a:solidFill>
                <a:schemeClr val="dk1"/>
              </a:solidFill>
            </a:endParaRPr>
          </a:p>
        </p:txBody>
      </p:sp>
      <p:sp>
        <p:nvSpPr>
          <p:cNvPr id="882" name="Google Shape;882;p50"/>
          <p:cNvSpPr txBox="1">
            <a:spLocks noGrp="1"/>
          </p:cNvSpPr>
          <p:nvPr>
            <p:ph type="ctrTitle" idx="4294967295"/>
          </p:nvPr>
        </p:nvSpPr>
        <p:spPr>
          <a:xfrm>
            <a:off x="4201550" y="1202463"/>
            <a:ext cx="4288800" cy="83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dirty="0">
                <a:solidFill>
                  <a:schemeClr val="accent1"/>
                </a:solidFill>
              </a:rPr>
              <a:t>Thank You!</a:t>
            </a:r>
            <a:endParaRPr sz="6000" dirty="0">
              <a:solidFill>
                <a:schemeClr val="accent1"/>
              </a:solidFill>
            </a:endParaRPr>
          </a:p>
        </p:txBody>
      </p:sp>
      <p:sp>
        <p:nvSpPr>
          <p:cNvPr id="883" name="Google Shape;883;p50"/>
          <p:cNvSpPr txBox="1">
            <a:spLocks noGrp="1"/>
          </p:cNvSpPr>
          <p:nvPr>
            <p:ph type="subTitle" idx="4294967295"/>
          </p:nvPr>
        </p:nvSpPr>
        <p:spPr>
          <a:xfrm>
            <a:off x="4201550" y="2063638"/>
            <a:ext cx="4288800" cy="187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highlight>
                  <a:schemeClr val="accent1"/>
                </a:highlight>
                <a:latin typeface="Barlow SemiBold"/>
                <a:ea typeface="Barlow SemiBold"/>
                <a:cs typeface="Barlow SemiBold"/>
                <a:sym typeface="Barlow SemiBold"/>
              </a:rPr>
              <a:t>Any questions?</a:t>
            </a:r>
            <a:endParaRPr/>
          </a:p>
        </p:txBody>
      </p:sp>
      <p:pic>
        <p:nvPicPr>
          <p:cNvPr id="884" name="Google Shape;884;p50"/>
          <p:cNvPicPr preferRelativeResize="0"/>
          <p:nvPr/>
        </p:nvPicPr>
        <p:blipFill rotWithShape="1">
          <a:blip r:embed="rId3">
            <a:alphaModFix/>
          </a:blip>
          <a:srcRect r="62099"/>
          <a:stretch/>
        </p:blipFill>
        <p:spPr>
          <a:xfrm>
            <a:off x="648603" y="0"/>
            <a:ext cx="2920850"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BC547D-3D5E-4614-9E7B-7C92D8FB4F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sp>
        <p:nvSpPr>
          <p:cNvPr id="3" name="Title 1">
            <a:extLst>
              <a:ext uri="{FF2B5EF4-FFF2-40B4-BE49-F238E27FC236}">
                <a16:creationId xmlns:a16="http://schemas.microsoft.com/office/drawing/2014/main" id="{419A88E2-2477-4332-AF79-C5950A0E62FB}"/>
              </a:ext>
            </a:extLst>
          </p:cNvPr>
          <p:cNvSpPr>
            <a:spLocks noGrp="1"/>
          </p:cNvSpPr>
          <p:nvPr/>
        </p:nvSpPr>
        <p:spPr bwMode="gray">
          <a:xfrm>
            <a:off x="1415819" y="862978"/>
            <a:ext cx="6900548" cy="68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b" anchorCtr="0" compatLnSpc="1">
            <a:prstTxWarp prst="textNoShape">
              <a:avLst/>
            </a:prstTxWarp>
            <a:noAutofit/>
          </a:bodyPr>
          <a:lstStyle>
            <a:lvl1pPr lvl="0" algn="r" rtl="0" eaLnBrk="0" fontAlgn="base" hangingPunct="0">
              <a:spcBef>
                <a:spcPts val="0"/>
              </a:spcBef>
              <a:spcAft>
                <a:spcPts val="0"/>
              </a:spcAft>
              <a:buSzPts val="4800"/>
              <a:buNone/>
              <a:defRPr sz="4800" b="1">
                <a:solidFill>
                  <a:schemeClr val="tx2"/>
                </a:solidFill>
                <a:latin typeface="+mj-lt"/>
                <a:ea typeface="+mj-ea"/>
                <a:cs typeface="+mj-cs"/>
              </a:defRPr>
            </a:lvl1pPr>
            <a:lvl2pPr lvl="1" algn="r" rtl="0" eaLnBrk="0" fontAlgn="base" hangingPunct="0">
              <a:spcBef>
                <a:spcPts val="0"/>
              </a:spcBef>
              <a:spcAft>
                <a:spcPts val="0"/>
              </a:spcAft>
              <a:buSzPts val="4800"/>
              <a:buNone/>
              <a:defRPr sz="4800" b="1">
                <a:solidFill>
                  <a:schemeClr val="tx2"/>
                </a:solidFill>
                <a:latin typeface="Arial" charset="0"/>
              </a:defRPr>
            </a:lvl2pPr>
            <a:lvl3pPr lvl="2" algn="r" rtl="0" eaLnBrk="0" fontAlgn="base" hangingPunct="0">
              <a:spcBef>
                <a:spcPts val="0"/>
              </a:spcBef>
              <a:spcAft>
                <a:spcPts val="0"/>
              </a:spcAft>
              <a:buSzPts val="4800"/>
              <a:buNone/>
              <a:defRPr sz="4800" b="1">
                <a:solidFill>
                  <a:schemeClr val="tx2"/>
                </a:solidFill>
                <a:latin typeface="Arial" charset="0"/>
              </a:defRPr>
            </a:lvl3pPr>
            <a:lvl4pPr lvl="3" algn="r" rtl="0" eaLnBrk="0" fontAlgn="base" hangingPunct="0">
              <a:spcBef>
                <a:spcPts val="0"/>
              </a:spcBef>
              <a:spcAft>
                <a:spcPts val="0"/>
              </a:spcAft>
              <a:buSzPts val="4800"/>
              <a:buNone/>
              <a:defRPr sz="4800" b="1">
                <a:solidFill>
                  <a:schemeClr val="tx2"/>
                </a:solidFill>
                <a:latin typeface="Arial" charset="0"/>
              </a:defRPr>
            </a:lvl4pPr>
            <a:lvl5pPr lvl="4" algn="r" rtl="0" eaLnBrk="0" fontAlgn="base" hangingPunct="0">
              <a:spcBef>
                <a:spcPts val="0"/>
              </a:spcBef>
              <a:spcAft>
                <a:spcPts val="0"/>
              </a:spcAft>
              <a:buSzPts val="4800"/>
              <a:buNone/>
              <a:defRPr sz="4800" b="1">
                <a:solidFill>
                  <a:schemeClr val="tx2"/>
                </a:solidFill>
                <a:latin typeface="Arial" charset="0"/>
              </a:defRPr>
            </a:lvl5pPr>
            <a:lvl6pPr marL="457200" lvl="5" algn="r" rtl="0" fontAlgn="base">
              <a:spcBef>
                <a:spcPts val="0"/>
              </a:spcBef>
              <a:spcAft>
                <a:spcPts val="0"/>
              </a:spcAft>
              <a:buSzPts val="4800"/>
              <a:buNone/>
              <a:defRPr sz="4800" b="1">
                <a:solidFill>
                  <a:schemeClr val="tx2"/>
                </a:solidFill>
                <a:latin typeface="Arial" charset="0"/>
              </a:defRPr>
            </a:lvl6pPr>
            <a:lvl7pPr marL="914400" lvl="6" algn="r" rtl="0" fontAlgn="base">
              <a:spcBef>
                <a:spcPts val="0"/>
              </a:spcBef>
              <a:spcAft>
                <a:spcPts val="0"/>
              </a:spcAft>
              <a:buSzPts val="4800"/>
              <a:buNone/>
              <a:defRPr sz="4800" b="1">
                <a:solidFill>
                  <a:schemeClr val="tx2"/>
                </a:solidFill>
                <a:latin typeface="Arial" charset="0"/>
              </a:defRPr>
            </a:lvl7pPr>
            <a:lvl8pPr marL="1371600" lvl="7" algn="r" rtl="0" fontAlgn="base">
              <a:spcBef>
                <a:spcPts val="0"/>
              </a:spcBef>
              <a:spcAft>
                <a:spcPts val="0"/>
              </a:spcAft>
              <a:buSzPts val="4800"/>
              <a:buNone/>
              <a:defRPr sz="4800" b="1">
                <a:solidFill>
                  <a:schemeClr val="tx2"/>
                </a:solidFill>
                <a:latin typeface="Arial" charset="0"/>
              </a:defRPr>
            </a:lvl8pPr>
            <a:lvl9pPr marL="1828800" lvl="8" algn="r" rtl="0" fontAlgn="base">
              <a:spcBef>
                <a:spcPts val="0"/>
              </a:spcBef>
              <a:spcAft>
                <a:spcPts val="0"/>
              </a:spcAft>
              <a:buSzPts val="4800"/>
              <a:buNone/>
              <a:defRPr sz="4800" b="1">
                <a:solidFill>
                  <a:schemeClr val="tx2"/>
                </a:solidFill>
                <a:latin typeface="Arial" charset="0"/>
              </a:defRPr>
            </a:lvl9pPr>
          </a:lstStyle>
          <a:p>
            <a:r>
              <a:rPr lang="en-US" altLang="en-US" sz="3200" dirty="0">
                <a:solidFill>
                  <a:schemeClr val="tx1"/>
                </a:solidFill>
                <a:latin typeface="Times New Roman" panose="02020603050405020304" pitchFamily="18" charset="0"/>
                <a:cs typeface="Times New Roman" panose="02020603050405020304" pitchFamily="18" charset="0"/>
              </a:rPr>
              <a:t>TÀI LIỆU HỌC TẬP  MÔN HỌC</a:t>
            </a:r>
            <a:endParaRPr lang="en-US" sz="3200" dirty="0"/>
          </a:p>
        </p:txBody>
      </p:sp>
      <p:sp>
        <p:nvSpPr>
          <p:cNvPr id="4" name="TextBox 3">
            <a:extLst>
              <a:ext uri="{FF2B5EF4-FFF2-40B4-BE49-F238E27FC236}">
                <a16:creationId xmlns:a16="http://schemas.microsoft.com/office/drawing/2014/main" id="{B56F3259-F7A0-4761-9AAC-D82FE70CBA27}"/>
              </a:ext>
            </a:extLst>
          </p:cNvPr>
          <p:cNvSpPr txBox="1"/>
          <p:nvPr/>
        </p:nvSpPr>
        <p:spPr>
          <a:xfrm>
            <a:off x="827633" y="1756754"/>
            <a:ext cx="7361921" cy="2523768"/>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385763" indent="-385763" algn="just">
              <a:buFont typeface="Arial" panose="020B0604020202020204" pitchFamily="34" charset="0"/>
              <a:buAutoNum type="arabicPeriod"/>
              <a:defRPr/>
            </a:pPr>
            <a:r>
              <a:rPr lang="pt-BR" altLang="en-US" sz="1600" b="1" i="1" dirty="0">
                <a:solidFill>
                  <a:prstClr val="black"/>
                </a:solidFill>
                <a:latin typeface="Times New Roman" panose="02020603050405020304" pitchFamily="18" charset="0"/>
                <a:cs typeface="Times New Roman" panose="02020603050405020304" pitchFamily="18" charset="0"/>
              </a:rPr>
              <a:t>Sách, giáo trình chính:</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en-US" altLang="en-US" sz="1600" dirty="0" err="1">
                <a:solidFill>
                  <a:prstClr val="black"/>
                </a:solidFill>
                <a:latin typeface="Times New Roman" panose="02020603050405020304" pitchFamily="18" charset="0"/>
                <a:cs typeface="Times New Roman" panose="02020603050405020304" pitchFamily="18" charset="0"/>
              </a:rPr>
              <a:t>Giáo</a:t>
            </a:r>
            <a:r>
              <a:rPr lang="en-US" altLang="en-US" sz="1600" dirty="0">
                <a:solidFill>
                  <a:prstClr val="black"/>
                </a:solidFill>
                <a:latin typeface="Times New Roman" panose="02020603050405020304" pitchFamily="18" charset="0"/>
                <a:cs typeface="Times New Roman" panose="02020603050405020304" pitchFamily="18" charset="0"/>
              </a:rPr>
              <a:t> </a:t>
            </a:r>
            <a:r>
              <a:rPr lang="en-US" altLang="en-US" sz="1600" dirty="0" err="1">
                <a:solidFill>
                  <a:prstClr val="black"/>
                </a:solidFill>
                <a:latin typeface="Times New Roman" panose="02020603050405020304" pitchFamily="18" charset="0"/>
                <a:cs typeface="Times New Roman" panose="02020603050405020304" pitchFamily="18" charset="0"/>
              </a:rPr>
              <a:t>trình</a:t>
            </a:r>
            <a:r>
              <a:rPr lang="en-US" altLang="en-US" sz="1600" dirty="0">
                <a:solidFill>
                  <a:prstClr val="black"/>
                </a:solidFill>
                <a:latin typeface="Times New Roman" panose="02020603050405020304" pitchFamily="18" charset="0"/>
                <a:cs typeface="Times New Roman" panose="02020603050405020304" pitchFamily="18" charset="0"/>
              </a:rPr>
              <a:t> </a:t>
            </a:r>
            <a:r>
              <a:rPr lang="pt-BR" sz="1600" i="1" dirty="0">
                <a:solidFill>
                  <a:prstClr val="black"/>
                </a:solidFill>
              </a:rPr>
              <a:t>Kinh tế chính trị Mác – Lênin</a:t>
            </a:r>
            <a:r>
              <a:rPr lang="pt-BR" sz="1600" dirty="0">
                <a:solidFill>
                  <a:prstClr val="black"/>
                </a:solidFill>
              </a:rPr>
              <a:t> </a:t>
            </a:r>
            <a:r>
              <a:rPr lang="pt-BR" altLang="en-US" sz="1600" dirty="0">
                <a:solidFill>
                  <a:prstClr val="black"/>
                </a:solidFill>
                <a:latin typeface="Times New Roman" panose="02020603050405020304" pitchFamily="18" charset="0"/>
                <a:cs typeface="Times New Roman" panose="02020603050405020304" pitchFamily="18" charset="0"/>
              </a:rPr>
              <a:t>(giáo trình tập huấn năm 2019- Bộ GDĐT)</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pt-BR" altLang="en-US" sz="1600" b="1" i="1" dirty="0">
                <a:solidFill>
                  <a:prstClr val="black"/>
                </a:solidFill>
                <a:latin typeface="Times New Roman" panose="02020603050405020304" pitchFamily="18" charset="0"/>
                <a:cs typeface="Times New Roman" panose="02020603050405020304" pitchFamily="18" charset="0"/>
              </a:rPr>
              <a:t>2. Tài liệu tham khảo: </a:t>
            </a:r>
            <a:endParaRPr lang="en-US" altLang="en-US" sz="1600" dirty="0">
              <a:solidFill>
                <a:prstClr val="black"/>
              </a:solidFill>
              <a:latin typeface="Times New Roman" panose="02020603050405020304" pitchFamily="18" charset="0"/>
              <a:cs typeface="Times New Roman" panose="02020603050405020304" pitchFamily="18" charset="0"/>
            </a:endParaRPr>
          </a:p>
          <a:p>
            <a:pPr>
              <a:defRPr/>
            </a:pPr>
            <a:r>
              <a:rPr lang="pt-BR" sz="1600" dirty="0">
                <a:solidFill>
                  <a:prstClr val="black"/>
                </a:solidFill>
              </a:rPr>
              <a:t>[1] Bộ Giáo dục và Đào tạo, </a:t>
            </a:r>
            <a:r>
              <a:rPr lang="pt-BR" sz="1600" i="1" dirty="0">
                <a:solidFill>
                  <a:prstClr val="black"/>
                </a:solidFill>
              </a:rPr>
              <a:t>Giáo trình Những Nguyên lý cơ bản của Chủ nghĩa Mác-Lênin</a:t>
            </a:r>
            <a:r>
              <a:rPr lang="pt-BR" sz="1600" dirty="0">
                <a:solidFill>
                  <a:prstClr val="black"/>
                </a:solidFill>
              </a:rPr>
              <a:t>, Nxb.Chính trị quốc gia, Hà Nội, 2014.</a:t>
            </a:r>
            <a:endParaRPr lang="en-US" sz="1600" dirty="0">
              <a:solidFill>
                <a:prstClr val="black"/>
              </a:solidFill>
            </a:endParaRPr>
          </a:p>
          <a:p>
            <a:pPr>
              <a:defRPr/>
            </a:pPr>
            <a:r>
              <a:rPr lang="pt-BR" sz="1600" dirty="0">
                <a:solidFill>
                  <a:prstClr val="black"/>
                </a:solidFill>
              </a:rPr>
              <a:t>[2] Hội đồng Trung ương chỉ đạo biên soạn giáo trình quốc gia các bộ môn khoa học Mác – Lênin, </a:t>
            </a:r>
            <a:r>
              <a:rPr lang="pt-BR" sz="1600" i="1" dirty="0">
                <a:solidFill>
                  <a:prstClr val="black"/>
                </a:solidFill>
              </a:rPr>
              <a:t>Giáo trình Kinh tế chính trị Mác-Lênin, </a:t>
            </a:r>
            <a:r>
              <a:rPr lang="pt-BR" sz="1600" dirty="0">
                <a:solidFill>
                  <a:prstClr val="black"/>
                </a:solidFill>
              </a:rPr>
              <a:t>Nxb.Chính trị quốc gia, Hà Nội, 2010. </a:t>
            </a:r>
          </a:p>
          <a:p>
            <a:pPr>
              <a:defRPr/>
            </a:pPr>
            <a:r>
              <a:rPr lang="pt-BR" sz="1600" dirty="0">
                <a:solidFill>
                  <a:prstClr val="black"/>
                </a:solidFill>
              </a:rPr>
              <a:t>[3]website: https://www.marxists.org/</a:t>
            </a:r>
            <a:endParaRPr lang="en-US" sz="1600" dirty="0">
              <a:solidFill>
                <a:prstClr val="black"/>
              </a:solidFill>
            </a:endParaRPr>
          </a:p>
          <a:p>
            <a:pPr>
              <a:defRPr/>
            </a:pPr>
            <a:endParaRPr lang="en-US" sz="1400" dirty="0">
              <a:solidFill>
                <a:prstClr val="black"/>
              </a:solidFill>
            </a:endParaRPr>
          </a:p>
        </p:txBody>
      </p:sp>
    </p:spTree>
    <p:extLst>
      <p:ext uri="{BB962C8B-B14F-4D97-AF65-F5344CB8AC3E}">
        <p14:creationId xmlns:p14="http://schemas.microsoft.com/office/powerpoint/2010/main" val="1948888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22"/>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582" name="Google Shape;582;p22"/>
          <p:cNvSpPr txBox="1"/>
          <p:nvPr/>
        </p:nvSpPr>
        <p:spPr>
          <a:xfrm>
            <a:off x="1464575" y="727675"/>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thông thường</a:t>
            </a:r>
            <a:endParaRPr sz="1800"/>
          </a:p>
        </p:txBody>
      </p:sp>
      <p:sp>
        <p:nvSpPr>
          <p:cNvPr id="583" name="Google Shape;583;p22"/>
          <p:cNvSpPr txBox="1"/>
          <p:nvPr/>
        </p:nvSpPr>
        <p:spPr>
          <a:xfrm>
            <a:off x="5999125" y="700975"/>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tư bản</a:t>
            </a:r>
            <a:endParaRPr sz="1800"/>
          </a:p>
          <a:p>
            <a:pPr marL="0" lvl="0" indent="0" algn="l" rtl="0">
              <a:spcBef>
                <a:spcPts val="0"/>
              </a:spcBef>
              <a:spcAft>
                <a:spcPts val="0"/>
              </a:spcAft>
              <a:buNone/>
            </a:pPr>
            <a:endParaRPr/>
          </a:p>
        </p:txBody>
      </p:sp>
      <p:sp>
        <p:nvSpPr>
          <p:cNvPr id="584" name="Google Shape;584;p22"/>
          <p:cNvSpPr/>
          <p:nvPr/>
        </p:nvSpPr>
        <p:spPr>
          <a:xfrm>
            <a:off x="9661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585" name="Google Shape;585;p22"/>
          <p:cNvSpPr/>
          <p:nvPr/>
        </p:nvSpPr>
        <p:spPr>
          <a:xfrm>
            <a:off x="3389363"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586" name="Google Shape;586;p22"/>
          <p:cNvSpPr/>
          <p:nvPr/>
        </p:nvSpPr>
        <p:spPr>
          <a:xfrm>
            <a:off x="21312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587" name="Google Shape;587;p22"/>
          <p:cNvSpPr/>
          <p:nvPr/>
        </p:nvSpPr>
        <p:spPr>
          <a:xfrm>
            <a:off x="77795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588" name="Google Shape;588;p22"/>
          <p:cNvSpPr/>
          <p:nvPr/>
        </p:nvSpPr>
        <p:spPr>
          <a:xfrm>
            <a:off x="659530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589" name="Google Shape;589;p22"/>
          <p:cNvSpPr/>
          <p:nvPr/>
        </p:nvSpPr>
        <p:spPr>
          <a:xfrm>
            <a:off x="54110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cxnSp>
        <p:nvCxnSpPr>
          <p:cNvPr id="590" name="Google Shape;590;p22"/>
          <p:cNvCxnSpPr>
            <a:stCxn id="584" idx="7"/>
            <a:endCxn id="586" idx="1"/>
          </p:cNvCxnSpPr>
          <p:nvPr/>
        </p:nvCxnSpPr>
        <p:spPr>
          <a:xfrm rot="-5400000" flipH="1">
            <a:off x="1783637" y="1478894"/>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591" name="Google Shape;591;p22"/>
          <p:cNvCxnSpPr>
            <a:stCxn id="586" idx="7"/>
            <a:endCxn id="585" idx="1"/>
          </p:cNvCxnSpPr>
          <p:nvPr/>
        </p:nvCxnSpPr>
        <p:spPr>
          <a:xfrm rot="-5400000" flipH="1">
            <a:off x="2995237" y="1432394"/>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592" name="Google Shape;592;p22"/>
          <p:cNvCxnSpPr>
            <a:stCxn id="589" idx="7"/>
            <a:endCxn id="588" idx="1"/>
          </p:cNvCxnSpPr>
          <p:nvPr/>
        </p:nvCxnSpPr>
        <p:spPr>
          <a:xfrm rot="-5400000" flipH="1">
            <a:off x="623811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593" name="Google Shape;593;p22"/>
          <p:cNvCxnSpPr>
            <a:stCxn id="588" idx="7"/>
            <a:endCxn id="587" idx="1"/>
          </p:cNvCxnSpPr>
          <p:nvPr/>
        </p:nvCxnSpPr>
        <p:spPr>
          <a:xfrm rot="-5400000" flipH="1">
            <a:off x="742236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594" name="Google Shape;594;p22"/>
          <p:cNvPicPr preferRelativeResize="0"/>
          <p:nvPr/>
        </p:nvPicPr>
        <p:blipFill>
          <a:blip r:embed="rId3">
            <a:alphaModFix/>
          </a:blip>
          <a:stretch>
            <a:fillRect/>
          </a:stretch>
        </p:blipFill>
        <p:spPr>
          <a:xfrm>
            <a:off x="724863" y="2607850"/>
            <a:ext cx="3467375" cy="1169550"/>
          </a:xfrm>
          <a:prstGeom prst="rect">
            <a:avLst/>
          </a:prstGeom>
          <a:noFill/>
          <a:ln>
            <a:noFill/>
          </a:ln>
        </p:spPr>
      </p:pic>
      <p:pic>
        <p:nvPicPr>
          <p:cNvPr id="595" name="Google Shape;595;p22"/>
          <p:cNvPicPr preferRelativeResize="0"/>
          <p:nvPr/>
        </p:nvPicPr>
        <p:blipFill>
          <a:blip r:embed="rId4">
            <a:alphaModFix/>
          </a:blip>
          <a:stretch>
            <a:fillRect/>
          </a:stretch>
        </p:blipFill>
        <p:spPr>
          <a:xfrm>
            <a:off x="5120250" y="2607850"/>
            <a:ext cx="3581576" cy="11695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50"/>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1"/>
                </a:solidFill>
              </a:rPr>
              <a:t>60</a:t>
            </a:fld>
            <a:endParaRPr>
              <a:solidFill>
                <a:schemeClr val="dk1"/>
              </a:solidFill>
            </a:endParaRPr>
          </a:p>
        </p:txBody>
      </p:sp>
      <p:sp>
        <p:nvSpPr>
          <p:cNvPr id="882" name="Google Shape;882;p50"/>
          <p:cNvSpPr txBox="1">
            <a:spLocks noGrp="1"/>
          </p:cNvSpPr>
          <p:nvPr>
            <p:ph type="ctrTitle" idx="4294967295"/>
          </p:nvPr>
        </p:nvSpPr>
        <p:spPr>
          <a:xfrm>
            <a:off x="4201550" y="1202463"/>
            <a:ext cx="4288800" cy="83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dirty="0">
                <a:solidFill>
                  <a:schemeClr val="accent1"/>
                </a:solidFill>
              </a:rPr>
              <a:t>Thank You!</a:t>
            </a:r>
            <a:endParaRPr sz="6000" dirty="0">
              <a:solidFill>
                <a:schemeClr val="accent1"/>
              </a:solidFill>
            </a:endParaRPr>
          </a:p>
        </p:txBody>
      </p:sp>
      <p:sp>
        <p:nvSpPr>
          <p:cNvPr id="883" name="Google Shape;883;p50"/>
          <p:cNvSpPr txBox="1">
            <a:spLocks noGrp="1"/>
          </p:cNvSpPr>
          <p:nvPr>
            <p:ph type="subTitle" idx="4294967295"/>
          </p:nvPr>
        </p:nvSpPr>
        <p:spPr>
          <a:xfrm>
            <a:off x="4201550" y="2063638"/>
            <a:ext cx="4288800" cy="187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highlight>
                  <a:schemeClr val="accent1"/>
                </a:highlight>
                <a:latin typeface="Barlow SemiBold"/>
                <a:ea typeface="Barlow SemiBold"/>
                <a:cs typeface="Barlow SemiBold"/>
                <a:sym typeface="Barlow SemiBold"/>
              </a:rPr>
              <a:t>Any questions?</a:t>
            </a:r>
            <a:endParaRPr/>
          </a:p>
        </p:txBody>
      </p:sp>
      <p:pic>
        <p:nvPicPr>
          <p:cNvPr id="884" name="Google Shape;884;p50"/>
          <p:cNvPicPr preferRelativeResize="0"/>
          <p:nvPr/>
        </p:nvPicPr>
        <p:blipFill rotWithShape="1">
          <a:blip r:embed="rId3">
            <a:alphaModFix/>
          </a:blip>
          <a:srcRect r="62099"/>
          <a:stretch/>
        </p:blipFill>
        <p:spPr>
          <a:xfrm>
            <a:off x="648603" y="0"/>
            <a:ext cx="292085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3"/>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601" name="Google Shape;601;p23"/>
          <p:cNvSpPr txBox="1"/>
          <p:nvPr/>
        </p:nvSpPr>
        <p:spPr>
          <a:xfrm>
            <a:off x="966175" y="866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accent1"/>
              </a:solidFill>
            </a:endParaRPr>
          </a:p>
        </p:txBody>
      </p:sp>
      <p:sp>
        <p:nvSpPr>
          <p:cNvPr id="602" name="Google Shape;602;p23"/>
          <p:cNvSpPr txBox="1"/>
          <p:nvPr/>
        </p:nvSpPr>
        <p:spPr>
          <a:xfrm>
            <a:off x="1464575" y="727675"/>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thông thường</a:t>
            </a:r>
            <a:endParaRPr sz="1800"/>
          </a:p>
        </p:txBody>
      </p:sp>
      <p:sp>
        <p:nvSpPr>
          <p:cNvPr id="603" name="Google Shape;603;p23"/>
          <p:cNvSpPr txBox="1"/>
          <p:nvPr/>
        </p:nvSpPr>
        <p:spPr>
          <a:xfrm>
            <a:off x="5999125" y="700975"/>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tư bản</a:t>
            </a:r>
            <a:endParaRPr sz="1800"/>
          </a:p>
          <a:p>
            <a:pPr marL="0" lvl="0" indent="0" algn="l" rtl="0">
              <a:spcBef>
                <a:spcPts val="0"/>
              </a:spcBef>
              <a:spcAft>
                <a:spcPts val="0"/>
              </a:spcAft>
              <a:buNone/>
            </a:pPr>
            <a:endParaRPr/>
          </a:p>
        </p:txBody>
      </p:sp>
      <p:sp>
        <p:nvSpPr>
          <p:cNvPr id="604" name="Google Shape;604;p23"/>
          <p:cNvSpPr/>
          <p:nvPr/>
        </p:nvSpPr>
        <p:spPr>
          <a:xfrm>
            <a:off x="9661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05" name="Google Shape;605;p23"/>
          <p:cNvSpPr/>
          <p:nvPr/>
        </p:nvSpPr>
        <p:spPr>
          <a:xfrm>
            <a:off x="3389363"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06" name="Google Shape;606;p23"/>
          <p:cNvSpPr/>
          <p:nvPr/>
        </p:nvSpPr>
        <p:spPr>
          <a:xfrm>
            <a:off x="21312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607" name="Google Shape;607;p23"/>
          <p:cNvSpPr/>
          <p:nvPr/>
        </p:nvSpPr>
        <p:spPr>
          <a:xfrm>
            <a:off x="77795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608" name="Google Shape;608;p23"/>
          <p:cNvSpPr/>
          <p:nvPr/>
        </p:nvSpPr>
        <p:spPr>
          <a:xfrm>
            <a:off x="659530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09" name="Google Shape;609;p23"/>
          <p:cNvSpPr/>
          <p:nvPr/>
        </p:nvSpPr>
        <p:spPr>
          <a:xfrm>
            <a:off x="54110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cxnSp>
        <p:nvCxnSpPr>
          <p:cNvPr id="610" name="Google Shape;610;p23"/>
          <p:cNvCxnSpPr>
            <a:stCxn id="604" idx="7"/>
            <a:endCxn id="606" idx="1"/>
          </p:cNvCxnSpPr>
          <p:nvPr/>
        </p:nvCxnSpPr>
        <p:spPr>
          <a:xfrm rot="-5400000" flipH="1">
            <a:off x="1783637" y="1478894"/>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11" name="Google Shape;611;p23"/>
          <p:cNvCxnSpPr>
            <a:stCxn id="606" idx="7"/>
            <a:endCxn id="605" idx="1"/>
          </p:cNvCxnSpPr>
          <p:nvPr/>
        </p:nvCxnSpPr>
        <p:spPr>
          <a:xfrm rot="-5400000" flipH="1">
            <a:off x="2995237" y="1432394"/>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12" name="Google Shape;612;p23"/>
          <p:cNvCxnSpPr>
            <a:stCxn id="609" idx="7"/>
            <a:endCxn id="608" idx="1"/>
          </p:cNvCxnSpPr>
          <p:nvPr/>
        </p:nvCxnSpPr>
        <p:spPr>
          <a:xfrm rot="-5400000" flipH="1">
            <a:off x="623811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13" name="Google Shape;613;p23"/>
          <p:cNvCxnSpPr>
            <a:stCxn id="608" idx="7"/>
            <a:endCxn id="607" idx="1"/>
          </p:cNvCxnSpPr>
          <p:nvPr/>
        </p:nvCxnSpPr>
        <p:spPr>
          <a:xfrm rot="-5400000" flipH="1">
            <a:off x="742236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614" name="Google Shape;614;p23"/>
          <p:cNvPicPr preferRelativeResize="0"/>
          <p:nvPr/>
        </p:nvPicPr>
        <p:blipFill>
          <a:blip r:embed="rId3">
            <a:alphaModFix/>
          </a:blip>
          <a:stretch>
            <a:fillRect/>
          </a:stretch>
        </p:blipFill>
        <p:spPr>
          <a:xfrm>
            <a:off x="2481550" y="2582950"/>
            <a:ext cx="4312349" cy="2008175"/>
          </a:xfrm>
          <a:prstGeom prst="rect">
            <a:avLst/>
          </a:prstGeom>
          <a:noFill/>
          <a:ln>
            <a:noFill/>
          </a:ln>
        </p:spPr>
      </p:pic>
      <p:sp>
        <p:nvSpPr>
          <p:cNvPr id="615" name="Google Shape;615;p23"/>
          <p:cNvSpPr txBox="1"/>
          <p:nvPr/>
        </p:nvSpPr>
        <p:spPr>
          <a:xfrm>
            <a:off x="3502225" y="150150"/>
            <a:ext cx="24969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Barlow"/>
                <a:ea typeface="Barlow"/>
                <a:cs typeface="Barlow"/>
                <a:sym typeface="Barlow"/>
              </a:rPr>
              <a:t>Giống nhau</a:t>
            </a:r>
            <a:endParaRPr sz="2400" b="1">
              <a:solidFill>
                <a:schemeClr val="accent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621" name="Google Shape;621;p24"/>
          <p:cNvSpPr txBox="1"/>
          <p:nvPr/>
        </p:nvSpPr>
        <p:spPr>
          <a:xfrm>
            <a:off x="900450" y="866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accent1"/>
              </a:solidFill>
            </a:endParaRPr>
          </a:p>
        </p:txBody>
      </p:sp>
      <p:sp>
        <p:nvSpPr>
          <p:cNvPr id="622" name="Google Shape;622;p24"/>
          <p:cNvSpPr txBox="1"/>
          <p:nvPr/>
        </p:nvSpPr>
        <p:spPr>
          <a:xfrm>
            <a:off x="1464575" y="727675"/>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thông thường</a:t>
            </a:r>
            <a:endParaRPr sz="1800"/>
          </a:p>
        </p:txBody>
      </p:sp>
      <p:sp>
        <p:nvSpPr>
          <p:cNvPr id="623" name="Google Shape;623;p24"/>
          <p:cNvSpPr txBox="1"/>
          <p:nvPr/>
        </p:nvSpPr>
        <p:spPr>
          <a:xfrm>
            <a:off x="5999125" y="700975"/>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tư bản</a:t>
            </a:r>
            <a:endParaRPr sz="1800"/>
          </a:p>
          <a:p>
            <a:pPr marL="0" lvl="0" indent="0" algn="l" rtl="0">
              <a:spcBef>
                <a:spcPts val="0"/>
              </a:spcBef>
              <a:spcAft>
                <a:spcPts val="0"/>
              </a:spcAft>
              <a:buNone/>
            </a:pPr>
            <a:endParaRPr/>
          </a:p>
        </p:txBody>
      </p:sp>
      <p:sp>
        <p:nvSpPr>
          <p:cNvPr id="624" name="Google Shape;624;p24"/>
          <p:cNvSpPr/>
          <p:nvPr/>
        </p:nvSpPr>
        <p:spPr>
          <a:xfrm>
            <a:off x="9661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25" name="Google Shape;625;p24"/>
          <p:cNvSpPr/>
          <p:nvPr/>
        </p:nvSpPr>
        <p:spPr>
          <a:xfrm>
            <a:off x="3389363"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26" name="Google Shape;626;p24"/>
          <p:cNvSpPr/>
          <p:nvPr/>
        </p:nvSpPr>
        <p:spPr>
          <a:xfrm>
            <a:off x="21312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627" name="Google Shape;627;p24"/>
          <p:cNvSpPr/>
          <p:nvPr/>
        </p:nvSpPr>
        <p:spPr>
          <a:xfrm>
            <a:off x="77795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628" name="Google Shape;628;p24"/>
          <p:cNvSpPr/>
          <p:nvPr/>
        </p:nvSpPr>
        <p:spPr>
          <a:xfrm>
            <a:off x="659530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29" name="Google Shape;629;p24"/>
          <p:cNvSpPr/>
          <p:nvPr/>
        </p:nvSpPr>
        <p:spPr>
          <a:xfrm>
            <a:off x="54110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cxnSp>
        <p:nvCxnSpPr>
          <p:cNvPr id="630" name="Google Shape;630;p24"/>
          <p:cNvCxnSpPr>
            <a:stCxn id="624" idx="7"/>
            <a:endCxn id="626" idx="1"/>
          </p:cNvCxnSpPr>
          <p:nvPr/>
        </p:nvCxnSpPr>
        <p:spPr>
          <a:xfrm rot="-5400000" flipH="1">
            <a:off x="1783637" y="1478894"/>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31" name="Google Shape;631;p24"/>
          <p:cNvCxnSpPr>
            <a:stCxn id="626" idx="7"/>
            <a:endCxn id="625" idx="1"/>
          </p:cNvCxnSpPr>
          <p:nvPr/>
        </p:nvCxnSpPr>
        <p:spPr>
          <a:xfrm rot="-5400000" flipH="1">
            <a:off x="2995237" y="1432394"/>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32" name="Google Shape;632;p24"/>
          <p:cNvCxnSpPr>
            <a:stCxn id="629" idx="7"/>
            <a:endCxn id="628" idx="1"/>
          </p:cNvCxnSpPr>
          <p:nvPr/>
        </p:nvCxnSpPr>
        <p:spPr>
          <a:xfrm rot="-5400000" flipH="1">
            <a:off x="623811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33" name="Google Shape;633;p24"/>
          <p:cNvCxnSpPr>
            <a:stCxn id="628" idx="7"/>
            <a:endCxn id="627" idx="1"/>
          </p:cNvCxnSpPr>
          <p:nvPr/>
        </p:nvCxnSpPr>
        <p:spPr>
          <a:xfrm rot="-5400000" flipH="1">
            <a:off x="742236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634" name="Google Shape;634;p24"/>
          <p:cNvPicPr preferRelativeResize="0"/>
          <p:nvPr/>
        </p:nvPicPr>
        <p:blipFill>
          <a:blip r:embed="rId3">
            <a:alphaModFix/>
          </a:blip>
          <a:stretch>
            <a:fillRect/>
          </a:stretch>
        </p:blipFill>
        <p:spPr>
          <a:xfrm>
            <a:off x="724863" y="2607850"/>
            <a:ext cx="3467375" cy="1169550"/>
          </a:xfrm>
          <a:prstGeom prst="rect">
            <a:avLst/>
          </a:prstGeom>
          <a:noFill/>
          <a:ln>
            <a:noFill/>
          </a:ln>
        </p:spPr>
      </p:pic>
      <p:pic>
        <p:nvPicPr>
          <p:cNvPr id="635" name="Google Shape;635;p24"/>
          <p:cNvPicPr preferRelativeResize="0"/>
          <p:nvPr/>
        </p:nvPicPr>
        <p:blipFill>
          <a:blip r:embed="rId4">
            <a:alphaModFix/>
          </a:blip>
          <a:stretch>
            <a:fillRect/>
          </a:stretch>
        </p:blipFill>
        <p:spPr>
          <a:xfrm>
            <a:off x="5120250" y="2607850"/>
            <a:ext cx="3581576" cy="1169551"/>
          </a:xfrm>
          <a:prstGeom prst="rect">
            <a:avLst/>
          </a:prstGeom>
          <a:noFill/>
          <a:ln>
            <a:noFill/>
          </a:ln>
        </p:spPr>
      </p:pic>
      <p:pic>
        <p:nvPicPr>
          <p:cNvPr id="636" name="Google Shape;636;p24"/>
          <p:cNvPicPr preferRelativeResize="0"/>
          <p:nvPr/>
        </p:nvPicPr>
        <p:blipFill>
          <a:blip r:embed="rId5">
            <a:alphaModFix/>
          </a:blip>
          <a:stretch>
            <a:fillRect/>
          </a:stretch>
        </p:blipFill>
        <p:spPr>
          <a:xfrm>
            <a:off x="7779550" y="3241225"/>
            <a:ext cx="851700" cy="437643"/>
          </a:xfrm>
          <a:prstGeom prst="rect">
            <a:avLst/>
          </a:prstGeom>
          <a:noFill/>
          <a:ln>
            <a:noFill/>
          </a:ln>
        </p:spPr>
      </p:pic>
      <p:pic>
        <p:nvPicPr>
          <p:cNvPr id="637" name="Google Shape;637;p24"/>
          <p:cNvPicPr preferRelativeResize="0"/>
          <p:nvPr/>
        </p:nvPicPr>
        <p:blipFill rotWithShape="1">
          <a:blip r:embed="rId6">
            <a:alphaModFix/>
          </a:blip>
          <a:srcRect l="1560" r="-1560"/>
          <a:stretch/>
        </p:blipFill>
        <p:spPr>
          <a:xfrm>
            <a:off x="724875" y="2607850"/>
            <a:ext cx="3693826" cy="1169550"/>
          </a:xfrm>
          <a:prstGeom prst="rect">
            <a:avLst/>
          </a:prstGeom>
          <a:noFill/>
          <a:ln>
            <a:noFill/>
          </a:ln>
        </p:spPr>
      </p:pic>
      <p:pic>
        <p:nvPicPr>
          <p:cNvPr id="638" name="Google Shape;638;p24"/>
          <p:cNvPicPr preferRelativeResize="0"/>
          <p:nvPr/>
        </p:nvPicPr>
        <p:blipFill>
          <a:blip r:embed="rId7">
            <a:alphaModFix/>
          </a:blip>
          <a:stretch>
            <a:fillRect/>
          </a:stretch>
        </p:blipFill>
        <p:spPr>
          <a:xfrm>
            <a:off x="5136725" y="2592975"/>
            <a:ext cx="3548626" cy="1199288"/>
          </a:xfrm>
          <a:prstGeom prst="rect">
            <a:avLst/>
          </a:prstGeom>
          <a:noFill/>
          <a:ln>
            <a:noFill/>
          </a:ln>
        </p:spPr>
      </p:pic>
      <p:sp>
        <p:nvSpPr>
          <p:cNvPr id="639" name="Google Shape;639;p24"/>
          <p:cNvSpPr txBox="1"/>
          <p:nvPr/>
        </p:nvSpPr>
        <p:spPr>
          <a:xfrm>
            <a:off x="2347550" y="138625"/>
            <a:ext cx="49134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EAA16"/>
                </a:solidFill>
                <a:latin typeface="Barlow"/>
                <a:ea typeface="Barlow"/>
                <a:cs typeface="Barlow"/>
                <a:sym typeface="Barlow"/>
              </a:rPr>
              <a:t>Khác nhau về biểu hiện bên ngoài</a:t>
            </a:r>
            <a:endParaRPr sz="2400" b="1">
              <a:solidFill>
                <a:srgbClr val="FEAA16"/>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25"/>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645" name="Google Shape;645;p25"/>
          <p:cNvSpPr txBox="1"/>
          <p:nvPr/>
        </p:nvSpPr>
        <p:spPr>
          <a:xfrm>
            <a:off x="3697038" y="693150"/>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thông thường</a:t>
            </a:r>
            <a:endParaRPr sz="1800"/>
          </a:p>
        </p:txBody>
      </p:sp>
      <p:sp>
        <p:nvSpPr>
          <p:cNvPr id="646" name="Google Shape;646;p25"/>
          <p:cNvSpPr/>
          <p:nvPr/>
        </p:nvSpPr>
        <p:spPr>
          <a:xfrm>
            <a:off x="3198638" y="1794550"/>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47" name="Google Shape;647;p25"/>
          <p:cNvSpPr/>
          <p:nvPr/>
        </p:nvSpPr>
        <p:spPr>
          <a:xfrm>
            <a:off x="5621825" y="1794550"/>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48" name="Google Shape;648;p25"/>
          <p:cNvSpPr/>
          <p:nvPr/>
        </p:nvSpPr>
        <p:spPr>
          <a:xfrm>
            <a:off x="4363738" y="1794550"/>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cxnSp>
        <p:nvCxnSpPr>
          <p:cNvPr id="649" name="Google Shape;649;p25"/>
          <p:cNvCxnSpPr>
            <a:stCxn id="646" idx="7"/>
            <a:endCxn id="648" idx="1"/>
          </p:cNvCxnSpPr>
          <p:nvPr/>
        </p:nvCxnSpPr>
        <p:spPr>
          <a:xfrm rot="-5400000" flipH="1">
            <a:off x="4016099" y="1444369"/>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50" name="Google Shape;650;p25"/>
          <p:cNvCxnSpPr>
            <a:stCxn id="648" idx="7"/>
            <a:endCxn id="647" idx="1"/>
          </p:cNvCxnSpPr>
          <p:nvPr/>
        </p:nvCxnSpPr>
        <p:spPr>
          <a:xfrm rot="-5400000" flipH="1">
            <a:off x="5227699" y="1397869"/>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sp>
        <p:nvSpPr>
          <p:cNvPr id="651" name="Google Shape;651;p25"/>
          <p:cNvSpPr txBox="1"/>
          <p:nvPr/>
        </p:nvSpPr>
        <p:spPr>
          <a:xfrm>
            <a:off x="2347550" y="138625"/>
            <a:ext cx="49134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EAA16"/>
                </a:solidFill>
                <a:latin typeface="Barlow"/>
                <a:ea typeface="Barlow"/>
                <a:cs typeface="Barlow"/>
                <a:sym typeface="Barlow"/>
              </a:rPr>
              <a:t>Khác nhau về bản chất bên trong</a:t>
            </a:r>
            <a:endParaRPr sz="2400" b="1">
              <a:solidFill>
                <a:srgbClr val="FEAA16"/>
              </a:solidFill>
              <a:latin typeface="Barlow"/>
              <a:ea typeface="Barlow"/>
              <a:cs typeface="Barlow"/>
              <a:sym typeface="Barlow"/>
            </a:endParaRPr>
          </a:p>
        </p:txBody>
      </p:sp>
      <p:pic>
        <p:nvPicPr>
          <p:cNvPr id="652" name="Google Shape;652;p25"/>
          <p:cNvPicPr preferRelativeResize="0"/>
          <p:nvPr/>
        </p:nvPicPr>
        <p:blipFill>
          <a:blip r:embed="rId3">
            <a:alphaModFix/>
          </a:blip>
          <a:stretch>
            <a:fillRect/>
          </a:stretch>
        </p:blipFill>
        <p:spPr>
          <a:xfrm>
            <a:off x="2005490" y="2428300"/>
            <a:ext cx="5413375" cy="2003950"/>
          </a:xfrm>
          <a:prstGeom prst="rect">
            <a:avLst/>
          </a:prstGeom>
          <a:noFill/>
          <a:ln>
            <a:noFill/>
          </a:ln>
        </p:spPr>
      </p:pic>
    </p:spTree>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2240</TotalTime>
  <Words>3357</Words>
  <Application>Microsoft Office PowerPoint</Application>
  <PresentationFormat>On-screen Show (16:9)</PresentationFormat>
  <Paragraphs>371</Paragraphs>
  <Slides>60</Slides>
  <Notes>26</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5" baseType="lpstr">
      <vt:lpstr>Barlow Light</vt:lpstr>
      <vt:lpstr>Nunito</vt:lpstr>
      <vt:lpstr>Arial Black</vt:lpstr>
      <vt:lpstr>Barlow SemiBold</vt:lpstr>
      <vt:lpstr>Arial</vt:lpstr>
      <vt:lpstr>Barlow</vt:lpstr>
      <vt:lpstr>Meddon</vt:lpstr>
      <vt:lpstr>Impact</vt:lpstr>
      <vt:lpstr>Amatic SC</vt:lpstr>
      <vt:lpstr>.VnAristote</vt:lpstr>
      <vt:lpstr>Times New Roman</vt:lpstr>
      <vt:lpstr>Nunito Light</vt:lpstr>
      <vt:lpstr>Cambria Math</vt:lpstr>
      <vt:lpstr>Lodovico template</vt:lpstr>
      <vt:lpstr>Equation</vt:lpstr>
      <vt:lpstr>CHƯƠNG 3: GIÁ TRỊ THẶNG DƯ TRONG NỀN KINH TẾ THỊ TRƯỜNG</vt:lpstr>
      <vt:lpstr>1.1. Nguồn gốc của giá trị thặng dư</vt:lpstr>
      <vt:lpstr>1.1.1 Công thức chung của tư bản</vt:lpstr>
      <vt:lpstr>PowerPoint Presentation</vt:lpstr>
      <vt:lpstr>Sự vận động của đồng tiền là tư bản </vt:lpstr>
      <vt:lpstr>PowerPoint Presentation</vt:lpstr>
      <vt:lpstr>PowerPoint Presentation</vt:lpstr>
      <vt:lpstr>PowerPoint Presentation</vt:lpstr>
      <vt:lpstr>PowerPoint Presentation</vt:lpstr>
      <vt:lpstr>PowerPoint Presentation</vt:lpstr>
      <vt:lpstr>PowerPoint Presentation</vt:lpstr>
      <vt:lpstr>1.1.2. Hàng hóa sức lao động</vt:lpstr>
      <vt:lpstr>Hàng hóa sức lao động</vt:lpstr>
      <vt:lpstr>Điều kiện sức lao động trở thành hàng hóa</vt:lpstr>
      <vt:lpstr>Giá trị hàng hóa sức lao động</vt:lpstr>
      <vt:lpstr>Giá trị hàng hóa sức lao động</vt:lpstr>
      <vt:lpstr>PowerPoint Presentation</vt:lpstr>
      <vt:lpstr>Giá trị sử dụng của hàng hóa sức lao động</vt:lpstr>
      <vt:lpstr>PowerPoint Presentation</vt:lpstr>
      <vt:lpstr>1.1.3. Sự sản xuất giá trị thặng dư</vt:lpstr>
      <vt:lpstr>Ví dụ:</vt:lpstr>
      <vt:lpstr>PowerPoint Presentation</vt:lpstr>
      <vt:lpstr>1.1.4. Tư bản bất biến và tư bản khả biến</vt:lpstr>
      <vt:lpstr>1.1.5. Tiền công trong chủ nghĩa tư bản</vt:lpstr>
      <vt:lpstr> 1.1.6 Tuần hoàn và chu chuyển tư bản</vt:lpstr>
      <vt:lpstr>Chu chuyển tư bản</vt:lpstr>
      <vt:lpstr>PowerPoint Presentation</vt:lpstr>
      <vt:lpstr>Tư bản cố định và tư bản lưu động</vt:lpstr>
      <vt:lpstr>PowerPoint Presentation</vt:lpstr>
      <vt:lpstr>Tư bản lưu động:</vt:lpstr>
      <vt:lpstr>1.2. Bản chất của giá trị thặng dư</vt:lpstr>
      <vt:lpstr>Tỷ suất giá trị</vt:lpstr>
      <vt:lpstr>PowerPoint Presentation</vt:lpstr>
      <vt:lpstr>1.3. Các phương pháp sản xuất giá trị thặng dư</vt:lpstr>
      <vt:lpstr>Sản xuất giá trị thặng dư tuyệt đối</vt:lpstr>
      <vt:lpstr>Sản xuất giá trị thặng dư tuyệt đối</vt:lpstr>
      <vt:lpstr>Sản xuất giá trị thặng dư tuyệt đối</vt:lpstr>
      <vt:lpstr>Sản xuất giá trị thặng dư tương đối</vt:lpstr>
      <vt:lpstr>Giá trị thặng dư siêu ngạch</vt:lpstr>
      <vt:lpstr>2. Tích lũy tư bản</vt:lpstr>
      <vt:lpstr>PowerPoint Presentation</vt:lpstr>
      <vt:lpstr>PowerPoint Presentation</vt:lpstr>
      <vt:lpstr>PowerPoint Presentation</vt:lpstr>
      <vt:lpstr>2.2. Những nhân tố ảnh hưởng tới quy mô tích lũy</vt:lpstr>
      <vt:lpstr>PowerPoint Presentation</vt:lpstr>
      <vt:lpstr>2.3. Một số hệ quả của tích lũy tư bản</vt:lpstr>
      <vt:lpstr>3. Các hình thức biểu hiện giá trị thặng dư trong nền kinh tế thị trường</vt:lpstr>
      <vt:lpstr>3.1 Lợi nhuận</vt:lpstr>
      <vt:lpstr>3.1.1. Chi phí sản xuất</vt:lpstr>
      <vt:lpstr>3.1.2. Bản chất lợi nhuận</vt:lpstr>
      <vt:lpstr>3.1.3. Tỷ suất lợi nhuận và các nhân tố ảnh hưởng tới tỷ suất lợi nhuận</vt:lpstr>
      <vt:lpstr>Các nhân tố ảnh hưởng tới tỷ suất lợi nhuận</vt:lpstr>
      <vt:lpstr>3.1.4. Lợi nhuận bình quân</vt:lpstr>
      <vt:lpstr>3.1.5. lợi nhuận thương nghiệp </vt:lpstr>
      <vt:lpstr>3.2. Lợi tức</vt:lpstr>
      <vt:lpstr>3.3. Địa tô tư bản chủ nghĩa</vt:lpstr>
      <vt:lpstr>PowerPoint Presentation</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thuyết trình: 04</dc:title>
  <dc:creator>admin</dc:creator>
  <cp:lastModifiedBy>ADMIN</cp:lastModifiedBy>
  <cp:revision>29</cp:revision>
  <dcterms:modified xsi:type="dcterms:W3CDTF">2022-12-12T04:49:37Z</dcterms:modified>
</cp:coreProperties>
</file>